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8" r:id="rId6"/>
    <p:sldId id="257" r:id="rId7"/>
    <p:sldId id="273" r:id="rId8"/>
    <p:sldId id="276" r:id="rId9"/>
    <p:sldId id="272" r:id="rId10"/>
    <p:sldId id="258" r:id="rId11"/>
    <p:sldId id="271" r:id="rId12"/>
    <p:sldId id="270" r:id="rId13"/>
    <p:sldId id="269" r:id="rId14"/>
    <p:sldId id="262" r:id="rId15"/>
    <p:sldId id="263" r:id="rId16"/>
    <p:sldId id="265" r:id="rId17"/>
    <p:sldId id="274"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62" d="100"/>
          <a:sy n="162" d="100"/>
        </p:scale>
        <p:origin x="108"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owles, James M." userId="458a053b-6fbb-495f-9b75-038ceab40c1e" providerId="ADAL" clId="{E0A89555-8A05-493D-92C8-EF7500B08AFF}"/>
    <pc:docChg chg="undo custSel modSld">
      <pc:chgData name="Knowles, James M." userId="458a053b-6fbb-495f-9b75-038ceab40c1e" providerId="ADAL" clId="{E0A89555-8A05-493D-92C8-EF7500B08AFF}" dt="2022-09-15T14:19:12.585" v="189"/>
      <pc:docMkLst>
        <pc:docMk/>
      </pc:docMkLst>
      <pc:sldChg chg="modSp">
        <pc:chgData name="Knowles, James M." userId="458a053b-6fbb-495f-9b75-038ceab40c1e" providerId="ADAL" clId="{E0A89555-8A05-493D-92C8-EF7500B08AFF}" dt="2022-09-15T14:17:11.127" v="110" actId="20577"/>
        <pc:sldMkLst>
          <pc:docMk/>
          <pc:sldMk cId="3786938866" sldId="258"/>
        </pc:sldMkLst>
        <pc:spChg chg="mod">
          <ac:chgData name="Knowles, James M." userId="458a053b-6fbb-495f-9b75-038ceab40c1e" providerId="ADAL" clId="{E0A89555-8A05-493D-92C8-EF7500B08AFF}" dt="2022-09-15T14:17:11.127" v="110" actId="20577"/>
          <ac:spMkLst>
            <pc:docMk/>
            <pc:sldMk cId="3786938866" sldId="258"/>
            <ac:spMk id="2" creationId="{DBB75B3F-3C9E-46BE-9C74-8BE0E1CB1EC8}"/>
          </ac:spMkLst>
        </pc:spChg>
      </pc:sldChg>
      <pc:sldChg chg="modSp">
        <pc:chgData name="Knowles, James M." userId="458a053b-6fbb-495f-9b75-038ceab40c1e" providerId="ADAL" clId="{E0A89555-8A05-493D-92C8-EF7500B08AFF}" dt="2022-09-15T14:17:51.347" v="111" actId="179"/>
        <pc:sldMkLst>
          <pc:docMk/>
          <pc:sldMk cId="1705428929" sldId="262"/>
        </pc:sldMkLst>
        <pc:spChg chg="mod">
          <ac:chgData name="Knowles, James M." userId="458a053b-6fbb-495f-9b75-038ceab40c1e" providerId="ADAL" clId="{E0A89555-8A05-493D-92C8-EF7500B08AFF}" dt="2022-09-15T14:17:51.347" v="111" actId="179"/>
          <ac:spMkLst>
            <pc:docMk/>
            <pc:sldMk cId="1705428929" sldId="262"/>
            <ac:spMk id="2" creationId="{9F36D66C-C565-4F6E-901C-2AEEEE189DDB}"/>
          </ac:spMkLst>
        </pc:spChg>
      </pc:sldChg>
      <pc:sldChg chg="modSp">
        <pc:chgData name="Knowles, James M." userId="458a053b-6fbb-495f-9b75-038ceab40c1e" providerId="ADAL" clId="{E0A89555-8A05-493D-92C8-EF7500B08AFF}" dt="2022-09-12T15:43:26.448" v="75" actId="120"/>
        <pc:sldMkLst>
          <pc:docMk/>
          <pc:sldMk cId="112041456" sldId="263"/>
        </pc:sldMkLst>
        <pc:spChg chg="mod">
          <ac:chgData name="Knowles, James M." userId="458a053b-6fbb-495f-9b75-038ceab40c1e" providerId="ADAL" clId="{E0A89555-8A05-493D-92C8-EF7500B08AFF}" dt="2022-09-12T15:43:26.448" v="75" actId="120"/>
          <ac:spMkLst>
            <pc:docMk/>
            <pc:sldMk cId="112041456" sldId="263"/>
            <ac:spMk id="2" creationId="{B1D1FC30-D4D7-444C-9B29-4632DDAA206C}"/>
          </ac:spMkLst>
        </pc:spChg>
      </pc:sldChg>
      <pc:sldChg chg="modSp">
        <pc:chgData name="Knowles, James M." userId="458a053b-6fbb-495f-9b75-038ceab40c1e" providerId="ADAL" clId="{E0A89555-8A05-493D-92C8-EF7500B08AFF}" dt="2022-09-12T15:44:06.476" v="76" actId="20577"/>
        <pc:sldMkLst>
          <pc:docMk/>
          <pc:sldMk cId="1820538099" sldId="266"/>
        </pc:sldMkLst>
        <pc:spChg chg="mod">
          <ac:chgData name="Knowles, James M." userId="458a053b-6fbb-495f-9b75-038ceab40c1e" providerId="ADAL" clId="{E0A89555-8A05-493D-92C8-EF7500B08AFF}" dt="2022-09-12T15:44:06.476" v="76" actId="20577"/>
          <ac:spMkLst>
            <pc:docMk/>
            <pc:sldMk cId="1820538099" sldId="266"/>
            <ac:spMk id="2" creationId="{FF10617A-47B3-4A22-B863-06A10FF71850}"/>
          </ac:spMkLst>
        </pc:spChg>
      </pc:sldChg>
      <pc:sldChg chg="setBg">
        <pc:chgData name="Knowles, James M." userId="458a053b-6fbb-495f-9b75-038ceab40c1e" providerId="ADAL" clId="{E0A89555-8A05-493D-92C8-EF7500B08AFF}" dt="2022-09-15T14:19:12.585" v="189"/>
        <pc:sldMkLst>
          <pc:docMk/>
          <pc:sldMk cId="2109541178" sldId="274"/>
        </pc:sldMkLst>
      </pc:sldChg>
      <pc:sldChg chg="modSp">
        <pc:chgData name="Knowles, James M." userId="458a053b-6fbb-495f-9b75-038ceab40c1e" providerId="ADAL" clId="{E0A89555-8A05-493D-92C8-EF7500B08AFF}" dt="2022-09-12T15:39:23.466" v="2" actId="6549"/>
        <pc:sldMkLst>
          <pc:docMk/>
          <pc:sldMk cId="981846471" sldId="276"/>
        </pc:sldMkLst>
        <pc:spChg chg="mod">
          <ac:chgData name="Knowles, James M." userId="458a053b-6fbb-495f-9b75-038ceab40c1e" providerId="ADAL" clId="{E0A89555-8A05-493D-92C8-EF7500B08AFF}" dt="2022-09-12T15:39:23.466" v="2" actId="6549"/>
          <ac:spMkLst>
            <pc:docMk/>
            <pc:sldMk cId="981846471" sldId="276"/>
            <ac:spMk id="2" creationId="{59EBCF64-EDAE-4277-99BD-8D15D95D9E3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9/15/2022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9/15/2022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8EA3-ED02-485D-BD93-5CAED2E5513D}"/>
              </a:ext>
            </a:extLst>
          </p:cNvPr>
          <p:cNvSpPr>
            <a:spLocks noGrp="1"/>
          </p:cNvSpPr>
          <p:nvPr>
            <p:ph type="ctrTitle"/>
          </p:nvPr>
        </p:nvSpPr>
        <p:spPr>
          <a:xfrm>
            <a:off x="1556085" y="802298"/>
            <a:ext cx="9498768" cy="2541431"/>
          </a:xfrm>
        </p:spPr>
        <p:txBody>
          <a:bodyPr/>
          <a:lstStyle/>
          <a:p>
            <a:pPr algn="ctr"/>
            <a:r>
              <a:rPr lang="en-US" dirty="0"/>
              <a:t>Syllabus Guidelines</a:t>
            </a:r>
          </a:p>
        </p:txBody>
      </p:sp>
      <p:sp>
        <p:nvSpPr>
          <p:cNvPr id="3" name="Subtitle 2">
            <a:extLst>
              <a:ext uri="{FF2B5EF4-FFF2-40B4-BE49-F238E27FC236}">
                <a16:creationId xmlns:a16="http://schemas.microsoft.com/office/drawing/2014/main" id="{927CCB2E-E242-4781-8584-7EAEA5217011}"/>
              </a:ext>
            </a:extLst>
          </p:cNvPr>
          <p:cNvSpPr>
            <a:spLocks noGrp="1"/>
          </p:cNvSpPr>
          <p:nvPr>
            <p:ph type="subTitle" idx="1"/>
          </p:nvPr>
        </p:nvSpPr>
        <p:spPr>
          <a:xfrm>
            <a:off x="1732547" y="3531204"/>
            <a:ext cx="9322305" cy="977621"/>
          </a:xfrm>
        </p:spPr>
        <p:txBody>
          <a:bodyPr>
            <a:normAutofit fontScale="62500" lnSpcReduction="20000"/>
          </a:bodyPr>
          <a:lstStyle/>
          <a:p>
            <a:pPr algn="ctr"/>
            <a:r>
              <a:rPr lang="en-US" dirty="0"/>
              <a:t>A LSCPA Guideline To understand State requirements </a:t>
            </a:r>
          </a:p>
          <a:p>
            <a:pPr algn="ctr"/>
            <a:r>
              <a:rPr lang="en-US" dirty="0"/>
              <a:t>and Accreditor Compliance </a:t>
            </a:r>
          </a:p>
          <a:p>
            <a:pPr algn="ctr"/>
            <a:r>
              <a:rPr lang="en-US" dirty="0"/>
              <a:t>Office of Institutional Effectiveness  (Rev August 2022) </a:t>
            </a:r>
          </a:p>
        </p:txBody>
      </p:sp>
    </p:spTree>
    <p:extLst>
      <p:ext uri="{BB962C8B-B14F-4D97-AF65-F5344CB8AC3E}">
        <p14:creationId xmlns:p14="http://schemas.microsoft.com/office/powerpoint/2010/main" val="387437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DBD0A3-68F2-419C-BA89-38597C46DF13}"/>
              </a:ext>
            </a:extLst>
          </p:cNvPr>
          <p:cNvPicPr>
            <a:picLocks noChangeAspect="1"/>
          </p:cNvPicPr>
          <p:nvPr/>
        </p:nvPicPr>
        <p:blipFill>
          <a:blip r:embed="rId2"/>
          <a:stretch>
            <a:fillRect/>
          </a:stretch>
        </p:blipFill>
        <p:spPr>
          <a:xfrm>
            <a:off x="742950" y="323850"/>
            <a:ext cx="10829925" cy="5690708"/>
          </a:xfrm>
          <a:prstGeom prst="rect">
            <a:avLst/>
          </a:prstGeom>
        </p:spPr>
      </p:pic>
    </p:spTree>
    <p:extLst>
      <p:ext uri="{BB962C8B-B14F-4D97-AF65-F5344CB8AC3E}">
        <p14:creationId xmlns:p14="http://schemas.microsoft.com/office/powerpoint/2010/main" val="362251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36D66C-C565-4F6E-901C-2AEEEE189DDB}"/>
              </a:ext>
            </a:extLst>
          </p:cNvPr>
          <p:cNvSpPr/>
          <p:nvPr/>
        </p:nvSpPr>
        <p:spPr>
          <a:xfrm>
            <a:off x="866775" y="417096"/>
            <a:ext cx="10420350" cy="4570931"/>
          </a:xfrm>
          <a:prstGeom prst="rect">
            <a:avLst/>
          </a:prstGeom>
        </p:spPr>
        <p:txBody>
          <a:bodyPr wrap="square">
            <a:spAutoFit/>
          </a:bodyPr>
          <a:lstStyle/>
          <a:p>
            <a:pPr marL="38100" marR="0" indent="303213">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Calendars and Grading Scales</a:t>
            </a:r>
          </a:p>
          <a:p>
            <a:pPr lvl="0"/>
            <a:r>
              <a:rPr lang="en-US" sz="2000" dirty="0"/>
              <a:t>SACSCOCs requires that institutions provide evidence that the curriculum and instruction is consistent regardless of mode or location.  Standard 10.2 “</a:t>
            </a:r>
            <a:r>
              <a:rPr lang="en-US" dirty="0"/>
              <a:t>The </a:t>
            </a:r>
            <a:r>
              <a:rPr lang="en-US" b="1" dirty="0"/>
              <a:t>institution makes available </a:t>
            </a:r>
            <a:r>
              <a:rPr lang="en-US" dirty="0"/>
              <a:t>to students and the public </a:t>
            </a:r>
            <a:r>
              <a:rPr lang="en-US" b="1" dirty="0"/>
              <a:t>current academic calendars</a:t>
            </a:r>
            <a:r>
              <a:rPr lang="en-US" dirty="0"/>
              <a:t>, </a:t>
            </a:r>
            <a:r>
              <a:rPr lang="en-US" b="1" dirty="0"/>
              <a:t>grading policies</a:t>
            </a:r>
            <a:r>
              <a:rPr lang="en-US" dirty="0"/>
              <a:t>, cost of attendance, and refund policies.”</a:t>
            </a:r>
            <a:endParaRPr lang="en-US" sz="2000" dirty="0"/>
          </a:p>
          <a:p>
            <a:pPr marL="285750" lvl="0" indent="-285750">
              <a:buFont typeface="Arial" panose="020B0604020202020204" pitchFamily="34" charset="0"/>
              <a:buChar char="•"/>
            </a:pPr>
            <a:r>
              <a:rPr lang="en-US" sz="2000" dirty="0"/>
              <a:t>The </a:t>
            </a:r>
            <a:r>
              <a:rPr lang="en-US" sz="2000" b="1" u="sng" dirty="0"/>
              <a:t>Lecture Topics Outline </a:t>
            </a:r>
            <a:r>
              <a:rPr lang="en-US" sz="2000" dirty="0"/>
              <a:t>demonstrates that faculty do communicate the same content to all students in all locations in all modes, regardless of the semester length.  This is demonstrated by showing the week-to-week planning for each semester.</a:t>
            </a:r>
          </a:p>
          <a:p>
            <a:pPr marL="285750" lvl="0" indent="-285750">
              <a:buFont typeface="Arial" panose="020B0604020202020204" pitchFamily="34" charset="0"/>
              <a:buChar char="•"/>
            </a:pPr>
            <a:r>
              <a:rPr lang="en-US" sz="2000" dirty="0"/>
              <a:t>The </a:t>
            </a:r>
            <a:r>
              <a:rPr lang="en-US" sz="2000" b="1" u="sng" dirty="0"/>
              <a:t>Major Assignment Schedule </a:t>
            </a:r>
            <a:r>
              <a:rPr lang="en-US" sz="2000" dirty="0"/>
              <a:t>demonstrates that the same assessments are accomplished regardless of the semester length.  This is demonstrated by identifying only the major assignments, and not the full lecture outline. </a:t>
            </a:r>
          </a:p>
          <a:p>
            <a:pPr marL="285750" lvl="0" indent="-285750">
              <a:buFont typeface="Arial" panose="020B0604020202020204" pitchFamily="34" charset="0"/>
              <a:buChar char="•"/>
            </a:pPr>
            <a:r>
              <a:rPr lang="en-US" sz="2000" dirty="0"/>
              <a:t>The </a:t>
            </a:r>
            <a:r>
              <a:rPr lang="en-US" sz="2000" b="1" u="sng" dirty="0"/>
              <a:t>Grading Scale </a:t>
            </a:r>
            <a:r>
              <a:rPr lang="en-US" sz="2000" dirty="0"/>
              <a:t>and </a:t>
            </a:r>
            <a:r>
              <a:rPr lang="en-US" sz="2000" b="1" u="sng" dirty="0"/>
              <a:t>Determination of Final Grades </a:t>
            </a:r>
            <a:r>
              <a:rPr lang="en-US" sz="2000" dirty="0"/>
              <a:t>demonstrate consistency in all modes and locations.</a:t>
            </a:r>
          </a:p>
          <a:p>
            <a:pPr marL="38100" marR="0" indent="41910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42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D1FC30-D4D7-444C-9B29-4632DDAA206C}"/>
              </a:ext>
            </a:extLst>
          </p:cNvPr>
          <p:cNvSpPr/>
          <p:nvPr/>
        </p:nvSpPr>
        <p:spPr>
          <a:xfrm>
            <a:off x="1304926" y="505326"/>
            <a:ext cx="9839324" cy="4832092"/>
          </a:xfrm>
          <a:prstGeom prst="rect">
            <a:avLst/>
          </a:prstGeom>
        </p:spPr>
        <p:txBody>
          <a:bodyPr wrap="square">
            <a:spAutoFit/>
          </a:bodyPr>
          <a:lstStyle/>
          <a:p>
            <a:r>
              <a:rPr lang="en-US" sz="2800" b="1" dirty="0">
                <a:latin typeface="Calibri" panose="020F0502020204030204" pitchFamily="34" charset="0"/>
                <a:ea typeface="Calibri" panose="020F0502020204030204" pitchFamily="34" charset="0"/>
                <a:cs typeface="Times New Roman" panose="02020603050405020304" pitchFamily="18" charset="0"/>
              </a:rPr>
              <a:t>Lecture Topics Outline and Major Assignments Schedule</a:t>
            </a:r>
          </a:p>
          <a:p>
            <a:r>
              <a:rPr lang="en-US" sz="2000" b="1" dirty="0"/>
              <a:t>Lecture Topics Outline </a:t>
            </a:r>
            <a:r>
              <a:rPr lang="en-US" sz="2000" dirty="0"/>
              <a:t>is a week by week list of course content.  </a:t>
            </a:r>
          </a:p>
          <a:p>
            <a:pPr marL="285750" indent="-285750">
              <a:buFont typeface="Arial" panose="020B0604020202020204" pitchFamily="34" charset="0"/>
              <a:buChar char="•"/>
            </a:pPr>
            <a:r>
              <a:rPr lang="en-US" sz="2000" dirty="0"/>
              <a:t>Brief listing such as the chapter heading</a:t>
            </a:r>
          </a:p>
          <a:p>
            <a:r>
              <a:rPr lang="en-US" sz="2000" dirty="0"/>
              <a:t>                Introduction</a:t>
            </a:r>
          </a:p>
          <a:p>
            <a:r>
              <a:rPr lang="en-US" sz="2000" dirty="0"/>
              <a:t>               Chapter 1 interactive discussions of specific course content</a:t>
            </a:r>
          </a:p>
          <a:p>
            <a:r>
              <a:rPr lang="en-US" sz="2000" dirty="0"/>
              <a:t>               Chapter 2 interactive discussions of specific course content</a:t>
            </a:r>
          </a:p>
          <a:p>
            <a:r>
              <a:rPr lang="en-US" sz="2000" dirty="0"/>
              <a:t>               Chapter 99 discussions</a:t>
            </a:r>
          </a:p>
          <a:p>
            <a:r>
              <a:rPr lang="en-US" sz="2000" b="1" dirty="0"/>
              <a:t>Major Assignments Schedule </a:t>
            </a:r>
            <a:r>
              <a:rPr lang="en-US" sz="2000" dirty="0"/>
              <a:t>is a week by week listing of scheduled assignments</a:t>
            </a:r>
          </a:p>
          <a:p>
            <a:pPr marL="342900" indent="-342900">
              <a:buFont typeface="Arial" panose="020B0604020202020204" pitchFamily="34" charset="0"/>
              <a:buChar char="•"/>
            </a:pPr>
            <a:r>
              <a:rPr lang="en-US" sz="2000" dirty="0"/>
              <a:t>Dates ( week or exact days) of scheduled assignments, not lecture content</a:t>
            </a:r>
          </a:p>
          <a:p>
            <a:r>
              <a:rPr lang="en-US" sz="2000" dirty="0"/>
              <a:t>             Such as  Week/Day: Quiz 1, Content/Chapter(s)</a:t>
            </a:r>
          </a:p>
          <a:p>
            <a:r>
              <a:rPr lang="en-US" sz="2000" dirty="0"/>
              <a:t>                    Week/Day: Essay 1, Content</a:t>
            </a:r>
          </a:p>
          <a:p>
            <a:r>
              <a:rPr lang="en-US" sz="2000" dirty="0"/>
              <a:t>                    Week/Day: Test 1, Content/Chapter(s)</a:t>
            </a:r>
          </a:p>
          <a:p>
            <a:r>
              <a:rPr lang="en-US" sz="2000" dirty="0"/>
              <a:t>                    Month/Day: Mid-term Exam Content/Chapter(s)</a:t>
            </a:r>
          </a:p>
          <a:p>
            <a:r>
              <a:rPr lang="en-US" sz="2000" dirty="0"/>
              <a:t>                    Last week of semester: Final Exam</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12041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5801E4-58BA-4593-88FF-C05FB32AB97E}"/>
              </a:ext>
            </a:extLst>
          </p:cNvPr>
          <p:cNvSpPr/>
          <p:nvPr/>
        </p:nvSpPr>
        <p:spPr>
          <a:xfrm>
            <a:off x="723900" y="449179"/>
            <a:ext cx="10629900" cy="830997"/>
          </a:xfrm>
          <a:prstGeom prst="rect">
            <a:avLst/>
          </a:prstGeom>
        </p:spPr>
        <p:txBody>
          <a:bodyPr wrap="square">
            <a:spAutoFit/>
          </a:bodyPr>
          <a:lstStyle/>
          <a:p>
            <a:r>
              <a:rPr lang="en-US" sz="2800" b="1" dirty="0"/>
              <a:t>Final Exam Date</a:t>
            </a:r>
          </a:p>
          <a:p>
            <a:r>
              <a:rPr lang="en-US" sz="2000" dirty="0"/>
              <a:t>Drop down menu requires selection of day and time for each course</a:t>
            </a:r>
          </a:p>
        </p:txBody>
      </p:sp>
      <p:sp>
        <p:nvSpPr>
          <p:cNvPr id="4" name="Rectangle 3">
            <a:extLst>
              <a:ext uri="{FF2B5EF4-FFF2-40B4-BE49-F238E27FC236}">
                <a16:creationId xmlns:a16="http://schemas.microsoft.com/office/drawing/2014/main" id="{6CA9E8B0-6C01-497E-802F-4001C2C8B896}"/>
              </a:ext>
            </a:extLst>
          </p:cNvPr>
          <p:cNvSpPr/>
          <p:nvPr/>
        </p:nvSpPr>
        <p:spPr>
          <a:xfrm>
            <a:off x="809626" y="1844842"/>
            <a:ext cx="11163300" cy="830997"/>
          </a:xfrm>
          <a:prstGeom prst="rect">
            <a:avLst/>
          </a:prstGeom>
        </p:spPr>
        <p:txBody>
          <a:bodyPr wrap="square">
            <a:spAutoFit/>
          </a:bodyPr>
          <a:lstStyle/>
          <a:p>
            <a:r>
              <a:rPr lang="en-US" sz="2800" b="1" dirty="0">
                <a:latin typeface="Calibri" panose="020F0502020204030204" pitchFamily="34" charset="0"/>
                <a:ea typeface="Calibri" panose="020F0502020204030204" pitchFamily="34" charset="0"/>
                <a:cs typeface="Times New Roman" panose="02020603050405020304" pitchFamily="18" charset="0"/>
              </a:rPr>
              <a:t>Grading Scale</a:t>
            </a:r>
          </a:p>
          <a:p>
            <a:r>
              <a:rPr lang="en-US" sz="2000" dirty="0"/>
              <a:t>A/S= use point range, B= use point range, C= use point range, D= use point range, U/F= use point range</a:t>
            </a:r>
          </a:p>
        </p:txBody>
      </p:sp>
      <p:sp>
        <p:nvSpPr>
          <p:cNvPr id="5" name="Rectangle 4">
            <a:extLst>
              <a:ext uri="{FF2B5EF4-FFF2-40B4-BE49-F238E27FC236}">
                <a16:creationId xmlns:a16="http://schemas.microsoft.com/office/drawing/2014/main" id="{3DA05CB4-4769-491E-9553-3D7C7FAF083C}"/>
              </a:ext>
            </a:extLst>
          </p:cNvPr>
          <p:cNvSpPr/>
          <p:nvPr/>
        </p:nvSpPr>
        <p:spPr>
          <a:xfrm>
            <a:off x="809627" y="3044857"/>
            <a:ext cx="10458448" cy="2810385"/>
          </a:xfrm>
          <a:prstGeom prst="rect">
            <a:avLst/>
          </a:prstGeom>
        </p:spPr>
        <p:txBody>
          <a:bodyPr wrap="square">
            <a:spAutoFit/>
          </a:bodyPr>
          <a:lstStyle/>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Determination of  Final Grade</a:t>
            </a:r>
          </a:p>
          <a:p>
            <a:r>
              <a:rPr lang="en-US" sz="2000" dirty="0"/>
              <a:t>Assignments by percent or points.</a:t>
            </a:r>
          </a:p>
          <a:p>
            <a:r>
              <a:rPr lang="en-US" sz="2000" dirty="0"/>
              <a:t>Such As:  Discussions/Chat Room engagement by percent or points</a:t>
            </a:r>
          </a:p>
          <a:p>
            <a:r>
              <a:rPr lang="en-US" sz="2000" dirty="0"/>
              <a:t>             Projects/Presentation by percent or points</a:t>
            </a:r>
          </a:p>
          <a:p>
            <a:r>
              <a:rPr lang="en-US" sz="2000" dirty="0"/>
              <a:t>             Quizzes by percent or points</a:t>
            </a:r>
          </a:p>
          <a:p>
            <a:r>
              <a:rPr lang="en-US" sz="2000" dirty="0"/>
              <a:t>             Tests by percent or points</a:t>
            </a:r>
          </a:p>
          <a:p>
            <a:r>
              <a:rPr lang="en-US" sz="2000" dirty="0"/>
              <a:t>             Final Exam by percent or points</a:t>
            </a:r>
          </a:p>
          <a:p>
            <a:r>
              <a:rPr lang="en-US" sz="2000" dirty="0"/>
              <a:t>             Attendance by percent or points</a:t>
            </a:r>
          </a:p>
        </p:txBody>
      </p:sp>
    </p:spTree>
    <p:extLst>
      <p:ext uri="{BB962C8B-B14F-4D97-AF65-F5344CB8AC3E}">
        <p14:creationId xmlns:p14="http://schemas.microsoft.com/office/powerpoint/2010/main" val="36242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9000">
              <a:srgbClr val="99CCFF"/>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172AD-07F1-4A7D-8FA6-6CDDD96D5EDE}"/>
              </a:ext>
            </a:extLst>
          </p:cNvPr>
          <p:cNvSpPr>
            <a:spLocks noGrp="1"/>
          </p:cNvSpPr>
          <p:nvPr>
            <p:ph type="title"/>
          </p:nvPr>
        </p:nvSpPr>
        <p:spPr/>
        <p:txBody>
          <a:bodyPr/>
          <a:lstStyle/>
          <a:p>
            <a:pPr algn="ctr"/>
            <a:r>
              <a:rPr lang="en-US" b="1" dirty="0"/>
              <a:t>Standard Syllabus Content</a:t>
            </a:r>
          </a:p>
        </p:txBody>
      </p:sp>
      <p:sp>
        <p:nvSpPr>
          <p:cNvPr id="3" name="Text Placeholder 2">
            <a:extLst>
              <a:ext uri="{FF2B5EF4-FFF2-40B4-BE49-F238E27FC236}">
                <a16:creationId xmlns:a16="http://schemas.microsoft.com/office/drawing/2014/main" id="{8A3E29FE-CD89-4AA8-9D8D-0A57FAA710F1}"/>
              </a:ext>
            </a:extLst>
          </p:cNvPr>
          <p:cNvSpPr>
            <a:spLocks noGrp="1"/>
          </p:cNvSpPr>
          <p:nvPr>
            <p:ph type="body" idx="1"/>
          </p:nvPr>
        </p:nvSpPr>
        <p:spPr/>
        <p:txBody>
          <a:bodyPr/>
          <a:lstStyle/>
          <a:p>
            <a:r>
              <a:rPr lang="en-US" b="1" dirty="0">
                <a:solidFill>
                  <a:schemeClr val="tx1"/>
                </a:solidFill>
              </a:rPr>
              <a:t>Course Policies</a:t>
            </a:r>
          </a:p>
        </p:txBody>
      </p:sp>
      <p:sp>
        <p:nvSpPr>
          <p:cNvPr id="4" name="Content Placeholder 3">
            <a:extLst>
              <a:ext uri="{FF2B5EF4-FFF2-40B4-BE49-F238E27FC236}">
                <a16:creationId xmlns:a16="http://schemas.microsoft.com/office/drawing/2014/main" id="{7A9840BF-37E5-4E01-9EBC-2E05A4FA2448}"/>
              </a:ext>
            </a:extLst>
          </p:cNvPr>
          <p:cNvSpPr>
            <a:spLocks noGrp="1"/>
          </p:cNvSpPr>
          <p:nvPr>
            <p:ph sz="half" idx="2"/>
          </p:nvPr>
        </p:nvSpPr>
        <p:spPr/>
        <p:txBody>
          <a:bodyPr>
            <a:normAutofit fontScale="77500" lnSpcReduction="20000"/>
          </a:bodyPr>
          <a:lstStyle/>
          <a:p>
            <a:r>
              <a:rPr lang="en-US" dirty="0"/>
              <a:t>Instructor Policies:  Any instructor comments regarding their course expectations for students</a:t>
            </a:r>
          </a:p>
          <a:p>
            <a:r>
              <a:rPr lang="en-US" dirty="0"/>
              <a:t>Attendance Policy: Instructor comments on physical/virtual attendance, assignment due dates, and/or student responsibilities</a:t>
            </a:r>
          </a:p>
          <a:p>
            <a:r>
              <a:rPr lang="en-US" dirty="0"/>
              <a:t>Additional Information : Instructor comments on anything previously not addressed,(i.e. email/voice mail etiquette, calendar changes, technical/internet issues, etc.)</a:t>
            </a:r>
          </a:p>
        </p:txBody>
      </p:sp>
      <p:sp>
        <p:nvSpPr>
          <p:cNvPr id="5" name="Text Placeholder 4">
            <a:extLst>
              <a:ext uri="{FF2B5EF4-FFF2-40B4-BE49-F238E27FC236}">
                <a16:creationId xmlns:a16="http://schemas.microsoft.com/office/drawing/2014/main" id="{04B470C7-419F-48DE-8CCB-F4E6569CB661}"/>
              </a:ext>
            </a:extLst>
          </p:cNvPr>
          <p:cNvSpPr>
            <a:spLocks noGrp="1"/>
          </p:cNvSpPr>
          <p:nvPr>
            <p:ph type="body" sz="quarter" idx="3"/>
          </p:nvPr>
        </p:nvSpPr>
        <p:spPr/>
        <p:txBody>
          <a:bodyPr/>
          <a:lstStyle/>
          <a:p>
            <a:r>
              <a:rPr lang="en-US" b="1" dirty="0">
                <a:solidFill>
                  <a:schemeClr val="tx1"/>
                </a:solidFill>
              </a:rPr>
              <a:t>Institutional Policies</a:t>
            </a:r>
          </a:p>
        </p:txBody>
      </p:sp>
      <p:sp>
        <p:nvSpPr>
          <p:cNvPr id="6" name="Content Placeholder 5">
            <a:extLst>
              <a:ext uri="{FF2B5EF4-FFF2-40B4-BE49-F238E27FC236}">
                <a16:creationId xmlns:a16="http://schemas.microsoft.com/office/drawing/2014/main" id="{D9D7F7CB-B770-471B-A07D-51B17E9C644C}"/>
              </a:ext>
            </a:extLst>
          </p:cNvPr>
          <p:cNvSpPr>
            <a:spLocks noGrp="1"/>
          </p:cNvSpPr>
          <p:nvPr>
            <p:ph sz="quarter" idx="4"/>
          </p:nvPr>
        </p:nvSpPr>
        <p:spPr/>
        <p:txBody>
          <a:bodyPr>
            <a:normAutofit fontScale="77500" lnSpcReduction="20000"/>
          </a:bodyPr>
          <a:lstStyle/>
          <a:p>
            <a:r>
              <a:rPr lang="en-US" dirty="0"/>
              <a:t>MyLSCPA                 Academic Honesty</a:t>
            </a:r>
          </a:p>
          <a:p>
            <a:r>
              <a:rPr lang="en-US" dirty="0"/>
              <a:t>ADA Consideration  Covid-19 Information</a:t>
            </a:r>
          </a:p>
          <a:p>
            <a:r>
              <a:rPr lang="en-US" dirty="0"/>
              <a:t>Facility Policies          HB 2504</a:t>
            </a:r>
          </a:p>
          <a:p>
            <a:r>
              <a:rPr lang="en-US" dirty="0"/>
              <a:t>Federal Requirements</a:t>
            </a:r>
          </a:p>
          <a:p>
            <a:r>
              <a:rPr lang="en-US" dirty="0"/>
              <a:t>Grievance/Complaint/ Concern</a:t>
            </a:r>
          </a:p>
          <a:p>
            <a:r>
              <a:rPr lang="en-US" dirty="0"/>
              <a:t>Department Information       </a:t>
            </a:r>
          </a:p>
          <a:p>
            <a:endParaRPr lang="en-US" dirty="0"/>
          </a:p>
        </p:txBody>
      </p:sp>
    </p:spTree>
    <p:extLst>
      <p:ext uri="{BB962C8B-B14F-4D97-AF65-F5344CB8AC3E}">
        <p14:creationId xmlns:p14="http://schemas.microsoft.com/office/powerpoint/2010/main" val="2109541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10617A-47B3-4A22-B863-06A10FF71850}"/>
              </a:ext>
            </a:extLst>
          </p:cNvPr>
          <p:cNvSpPr/>
          <p:nvPr/>
        </p:nvSpPr>
        <p:spPr>
          <a:xfrm>
            <a:off x="1200150" y="323850"/>
            <a:ext cx="10096500" cy="5212068"/>
          </a:xfrm>
          <a:prstGeom prst="rect">
            <a:avLst/>
          </a:prstGeom>
        </p:spPr>
        <p:txBody>
          <a:bodyPr wrap="square">
            <a:spAutoFit/>
          </a:bodyPr>
          <a:lstStyle/>
          <a:p>
            <a:pPr marL="45720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As stated, all syllabi are subject to review by THECB or SACSCOC when submitted as evidence of compliance in related assessment reports. </a:t>
            </a:r>
          </a:p>
          <a:p>
            <a:pPr marL="457200" marR="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State Requirements</a:t>
            </a:r>
            <a:r>
              <a:rPr lang="en-US" sz="2400" dirty="0">
                <a:latin typeface="Calibri" panose="020F0502020204030204" pitchFamily="34" charset="0"/>
                <a:ea typeface="Calibri" panose="020F0502020204030204" pitchFamily="34" charset="0"/>
                <a:cs typeface="Times New Roman" panose="02020603050405020304" pitchFamily="18" charset="0"/>
              </a:rPr>
              <a:t>: THECB requires each institution submit an assessment of the Institutional Core Curriculum every 10 years. Syllabi are collected from every core curriculum course for the full year prior to the report submission date.</a:t>
            </a:r>
          </a:p>
          <a:p>
            <a:pPr marL="457200" marR="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SACSCOC Requirements</a:t>
            </a:r>
            <a:r>
              <a:rPr lang="en-US" sz="2400" dirty="0">
                <a:latin typeface="Calibri" panose="020F0502020204030204" pitchFamily="34" charset="0"/>
                <a:ea typeface="Calibri" panose="020F0502020204030204" pitchFamily="34" charset="0"/>
                <a:cs typeface="Times New Roman" panose="02020603050405020304" pitchFamily="18" charset="0"/>
              </a:rPr>
              <a:t>: SACSCOCs requires each institution submit compliance certifications every 5</a:t>
            </a:r>
            <a:r>
              <a:rPr lang="en-US" sz="24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latin typeface="Calibri" panose="020F0502020204030204" pitchFamily="34" charset="0"/>
                <a:ea typeface="Calibri" panose="020F0502020204030204" pitchFamily="34" charset="0"/>
                <a:cs typeface="Times New Roman" panose="02020603050405020304" pitchFamily="18" charset="0"/>
              </a:rPr>
              <a:t> year (Fifth-Year Interim Report:24 standards), and every 10</a:t>
            </a:r>
            <a:r>
              <a:rPr lang="en-US" sz="24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latin typeface="Calibri" panose="020F0502020204030204" pitchFamily="34" charset="0"/>
                <a:ea typeface="Calibri" panose="020F0502020204030204" pitchFamily="34" charset="0"/>
                <a:cs typeface="Times New Roman" panose="02020603050405020304" pitchFamily="18" charset="0"/>
              </a:rPr>
              <a:t> year (Reaffirmation:72 standards). Your syllabi are collected from every degree program and/or course for the full year prior to the report submission date.</a:t>
            </a:r>
          </a:p>
        </p:txBody>
      </p:sp>
    </p:spTree>
    <p:extLst>
      <p:ext uri="{BB962C8B-B14F-4D97-AF65-F5344CB8AC3E}">
        <p14:creationId xmlns:p14="http://schemas.microsoft.com/office/powerpoint/2010/main" val="182053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85F78B-BFA4-47F8-8281-0AC2F1D6B96F}"/>
              </a:ext>
            </a:extLst>
          </p:cNvPr>
          <p:cNvSpPr txBox="1"/>
          <p:nvPr/>
        </p:nvSpPr>
        <p:spPr>
          <a:xfrm>
            <a:off x="214439" y="347957"/>
            <a:ext cx="11563519" cy="5863144"/>
          </a:xfrm>
          <a:prstGeom prst="rect">
            <a:avLst/>
          </a:prstGeom>
          <a:noFill/>
        </p:spPr>
        <p:txBody>
          <a:bodyPr wrap="square" rtlCol="0">
            <a:spAutoFit/>
          </a:bodyPr>
          <a:lstStyle/>
          <a:p>
            <a:pPr algn="ctr"/>
            <a:r>
              <a:rPr lang="en-US" sz="2800" b="1" dirty="0"/>
              <a:t>Syllabus Vocabulary</a:t>
            </a:r>
          </a:p>
          <a:p>
            <a:r>
              <a:rPr lang="en-US" sz="1700" b="1" dirty="0">
                <a:latin typeface="Calibri" panose="020F0502020204030204" pitchFamily="34" charset="0"/>
                <a:cs typeface="Calibri" panose="020F0502020204030204" pitchFamily="34" charset="0"/>
              </a:rPr>
              <a:t>Southern Association of Colleges and Schools Commission on Colleges (SACSCOC): </a:t>
            </a:r>
            <a:r>
              <a:rPr lang="en-US" sz="1700" dirty="0">
                <a:latin typeface="Calibri" panose="020F0502020204030204" pitchFamily="34" charset="0"/>
                <a:cs typeface="Calibri" panose="020F0502020204030204" pitchFamily="34" charset="0"/>
              </a:rPr>
              <a:t>LSCPA’s accreditor, SACSCOC </a:t>
            </a:r>
            <a:r>
              <a:rPr lang="en-US" sz="1700" b="1" dirty="0">
                <a:latin typeface="Calibri" panose="020F0502020204030204" pitchFamily="34" charset="0"/>
                <a:cs typeface="Calibri" panose="020F0502020204030204" pitchFamily="34" charset="0"/>
              </a:rPr>
              <a:t>is o</a:t>
            </a:r>
            <a:r>
              <a:rPr lang="en-US" sz="1700" dirty="0">
                <a:latin typeface="Calibri" panose="020F0502020204030204" pitchFamily="34" charset="0"/>
                <a:cs typeface="Calibri" panose="020F0502020204030204" pitchFamily="34" charset="0"/>
              </a:rPr>
              <a:t>ne of six regional accreditation agencies recognized by the U.S. Dept of Education and Council for Higher Education Accreditation.</a:t>
            </a:r>
            <a:endParaRPr lang="en-US" sz="1700" b="1" dirty="0">
              <a:latin typeface="Calibri" panose="020F0502020204030204" pitchFamily="34" charset="0"/>
              <a:cs typeface="Calibri" panose="020F0502020204030204" pitchFamily="34" charset="0"/>
            </a:endParaRPr>
          </a:p>
          <a:p>
            <a:r>
              <a:rPr lang="en-US" sz="1700" b="1" dirty="0">
                <a:latin typeface="Calibri" panose="020F0502020204030204" pitchFamily="34" charset="0"/>
                <a:cs typeface="Calibri" panose="020F0502020204030204" pitchFamily="34" charset="0"/>
              </a:rPr>
              <a:t>Texas Higher Education Coordinating Board (THECB): </a:t>
            </a:r>
            <a:r>
              <a:rPr lang="en-US" sz="1700" dirty="0">
                <a:latin typeface="Calibri" panose="020F0502020204030204" pitchFamily="34" charset="0"/>
                <a:cs typeface="Calibri" panose="020F0502020204030204" pitchFamily="34" charset="0"/>
              </a:rPr>
              <a:t>State</a:t>
            </a:r>
            <a:r>
              <a:rPr lang="en-US" sz="1700" b="1" dirty="0">
                <a:latin typeface="Calibri" panose="020F0502020204030204" pitchFamily="34" charset="0"/>
                <a:cs typeface="Calibri" panose="020F0502020204030204" pitchFamily="34" charset="0"/>
              </a:rPr>
              <a:t> a</a:t>
            </a:r>
            <a:r>
              <a:rPr lang="en-US" sz="1700" dirty="0">
                <a:latin typeface="Calibri" panose="020F0502020204030204" pitchFamily="34" charset="0"/>
                <a:cs typeface="Calibri" panose="020F0502020204030204" pitchFamily="34" charset="0"/>
              </a:rPr>
              <a:t>gency that oversees all public post-secondary education in Texas</a:t>
            </a:r>
            <a:endParaRPr lang="en-US" sz="1700" b="1" dirty="0">
              <a:latin typeface="Calibri" panose="020F0502020204030204" pitchFamily="34" charset="0"/>
              <a:cs typeface="Calibri" panose="020F0502020204030204" pitchFamily="34" charset="0"/>
            </a:endParaRPr>
          </a:p>
          <a:p>
            <a:r>
              <a:rPr lang="en-US" sz="1700" b="1" dirty="0">
                <a:latin typeface="Calibri" panose="020F0502020204030204" pitchFamily="34" charset="0"/>
                <a:cs typeface="Calibri" panose="020F0502020204030204" pitchFamily="34" charset="0"/>
              </a:rPr>
              <a:t>Texas Core Curriculum (TCC): </a:t>
            </a:r>
            <a:r>
              <a:rPr lang="en-US" sz="1700" dirty="0">
                <a:latin typeface="Calibri" panose="020F0502020204030204" pitchFamily="34" charset="0"/>
                <a:cs typeface="Calibri" panose="020F0502020204030204" pitchFamily="34" charset="0"/>
              </a:rPr>
              <a:t>Every public institution in Texas has a Core [42 semester credit hours (SCH)], which is designed to provide a solid foundation for your college education and to make transfers between and among Texas institutions of higher education as smooth and seamless as possible. </a:t>
            </a:r>
          </a:p>
          <a:p>
            <a:r>
              <a:rPr lang="en-US" sz="1700" b="1" dirty="0">
                <a:latin typeface="Calibri" panose="020F0502020204030204" pitchFamily="34" charset="0"/>
                <a:cs typeface="Calibri" panose="020F0502020204030204" pitchFamily="34" charset="0"/>
              </a:rPr>
              <a:t>Core Curriculum Objectives: </a:t>
            </a:r>
            <a:r>
              <a:rPr lang="en-US" sz="1700" dirty="0">
                <a:latin typeface="Calibri" panose="020F0502020204030204" pitchFamily="34" charset="0"/>
                <a:cs typeface="Calibri" panose="020F0502020204030204" pitchFamily="34" charset="0"/>
              </a:rPr>
              <a:t>The six outcomes associated with the Texas Core Curriculum, required by THECB to be integrated into all core curriculum courses.</a:t>
            </a:r>
          </a:p>
          <a:p>
            <a:r>
              <a:rPr lang="en-US" sz="1700" b="1" dirty="0">
                <a:latin typeface="Calibri" panose="020F0502020204030204" pitchFamily="34" charset="0"/>
                <a:cs typeface="Calibri" panose="020F0502020204030204" pitchFamily="34" charset="0"/>
              </a:rPr>
              <a:t>Program Student Learning Outcomes (PSLO): </a:t>
            </a:r>
            <a:r>
              <a:rPr lang="en-US" sz="1700" dirty="0">
                <a:latin typeface="Calibri" panose="020F0502020204030204" pitchFamily="34" charset="0"/>
                <a:cs typeface="Calibri" panose="020F0502020204030204" pitchFamily="34" charset="0"/>
              </a:rPr>
              <a:t>The specific </a:t>
            </a:r>
            <a:r>
              <a:rPr lang="en-US" sz="1700" dirty="0"/>
              <a:t>skills and competencies</a:t>
            </a:r>
            <a:r>
              <a:rPr lang="en-US" sz="1700" dirty="0">
                <a:latin typeface="Calibri" panose="020F0502020204030204" pitchFamily="34" charset="0"/>
                <a:cs typeface="Calibri" panose="020F0502020204030204" pitchFamily="34" charset="0"/>
              </a:rPr>
              <a:t> identified for each component area (Core/Gen Ed) or workforce program (WECM). LSCPA uses the 6 Core Objectives as the institutional PSLOs, while workforce programs develop institutional PSLOs that are program specific.</a:t>
            </a:r>
          </a:p>
          <a:p>
            <a:r>
              <a:rPr lang="en-US" sz="1700" b="1" dirty="0">
                <a:latin typeface="Calibri" panose="020F0502020204030204" pitchFamily="34" charset="0"/>
                <a:cs typeface="Calibri" panose="020F0502020204030204" pitchFamily="34" charset="0"/>
              </a:rPr>
              <a:t>Course Learning Outcomes: </a:t>
            </a:r>
            <a:r>
              <a:rPr lang="en-US" sz="1700" dirty="0">
                <a:latin typeface="Calibri" panose="020F0502020204030204" pitchFamily="34" charset="0"/>
                <a:cs typeface="Calibri" panose="020F0502020204030204" pitchFamily="34" charset="0"/>
              </a:rPr>
              <a:t>Course learning outcomes describe what students should be able to demonstrate in terms of knowledge, skills, and attitudes upon completion of a course.</a:t>
            </a:r>
          </a:p>
          <a:p>
            <a:r>
              <a:rPr lang="en-US" sz="1700" b="1" dirty="0">
                <a:latin typeface="Calibri" panose="020F0502020204030204" pitchFamily="34" charset="0"/>
                <a:cs typeface="Calibri" panose="020F0502020204030204" pitchFamily="34" charset="0"/>
              </a:rPr>
              <a:t>Academic Course Guide Manual (ACGM</a:t>
            </a:r>
            <a:r>
              <a:rPr lang="en-US" sz="1700" dirty="0">
                <a:latin typeface="Calibri" panose="020F0502020204030204" pitchFamily="34" charset="0"/>
                <a:cs typeface="Calibri" panose="020F0502020204030204" pitchFamily="34" charset="0"/>
              </a:rPr>
              <a:t>): Official list of all lower division (freshman, sophomore) level courses approved by THECB for institutional core curriculum requirements and general academic transfer to state universities.</a:t>
            </a:r>
          </a:p>
          <a:p>
            <a:r>
              <a:rPr lang="en-US" sz="1700" b="1" dirty="0">
                <a:latin typeface="Calibri" panose="020F0502020204030204" pitchFamily="34" charset="0"/>
                <a:cs typeface="Calibri" panose="020F0502020204030204" pitchFamily="34" charset="0"/>
              </a:rPr>
              <a:t>Workforce Education Course Manual (WECM): </a:t>
            </a:r>
            <a:r>
              <a:rPr lang="en-US" sz="1700" dirty="0">
                <a:latin typeface="Calibri" panose="020F0502020204030204" pitchFamily="34" charset="0"/>
                <a:cs typeface="Calibri" panose="020F0502020204030204" pitchFamily="34" charset="0"/>
              </a:rPr>
              <a:t>digital archive of all courses approved by THECB for institutional workforce(technical) programs.</a:t>
            </a:r>
          </a:p>
          <a:p>
            <a:r>
              <a:rPr lang="en-US" sz="1700" b="1" dirty="0">
                <a:latin typeface="Calibri" panose="020F0502020204030204" pitchFamily="34" charset="0"/>
                <a:cs typeface="Calibri" panose="020F0502020204030204" pitchFamily="34" charset="0"/>
              </a:rPr>
              <a:t>Guidelines for Instructional Programs in Workforce Education (GIPWE): </a:t>
            </a:r>
            <a:r>
              <a:rPr lang="en-US" sz="1700" dirty="0">
                <a:latin typeface="Calibri" panose="020F0502020204030204" pitchFamily="34" charset="0"/>
                <a:cs typeface="Calibri" panose="020F0502020204030204" pitchFamily="34" charset="0"/>
              </a:rPr>
              <a:t>manual provides guidelines for the design, development, operation, and evaluation of credit and non-credit workforce education programs</a:t>
            </a:r>
          </a:p>
          <a:p>
            <a:endParaRPr lang="en-US" sz="2400" b="1" dirty="0"/>
          </a:p>
        </p:txBody>
      </p:sp>
    </p:spTree>
    <p:extLst>
      <p:ext uri="{BB962C8B-B14F-4D97-AF65-F5344CB8AC3E}">
        <p14:creationId xmlns:p14="http://schemas.microsoft.com/office/powerpoint/2010/main" val="394189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32A74D-197D-4E22-928D-4ED839B73FF2}"/>
              </a:ext>
            </a:extLst>
          </p:cNvPr>
          <p:cNvSpPr/>
          <p:nvPr/>
        </p:nvSpPr>
        <p:spPr>
          <a:xfrm>
            <a:off x="79717" y="135988"/>
            <a:ext cx="12041945" cy="5632311"/>
          </a:xfrm>
          <a:prstGeom prst="rect">
            <a:avLst/>
          </a:prstGeom>
        </p:spPr>
        <p:txBody>
          <a:bodyPr wrap="square">
            <a:spAutoFit/>
          </a:bodyPr>
          <a:lstStyle/>
          <a:p>
            <a:r>
              <a:rPr lang="en-US" sz="2400" b="1" dirty="0">
                <a:latin typeface="Calibri" panose="020F0502020204030204" pitchFamily="34" charset="0"/>
                <a:ea typeface="Times New Roman" panose="02020603050405020304" pitchFamily="18" charset="0"/>
              </a:rPr>
              <a:t>State Regulations</a:t>
            </a:r>
            <a:r>
              <a:rPr lang="en-US" sz="2400" dirty="0">
                <a:latin typeface="Calibri" panose="020F0502020204030204" pitchFamily="34" charset="0"/>
                <a:ea typeface="Times New Roman" panose="02020603050405020304" pitchFamily="18" charset="0"/>
              </a:rPr>
              <a:t>: </a:t>
            </a:r>
            <a:r>
              <a:rPr lang="en-US" sz="2000" dirty="0">
                <a:solidFill>
                  <a:srgbClr val="24235B"/>
                </a:solidFill>
                <a:latin typeface="Calibri" panose="020F0502020204030204" pitchFamily="34" charset="0"/>
                <a:ea typeface="Times New Roman" panose="02020603050405020304" pitchFamily="18" charset="0"/>
              </a:rPr>
              <a:t>During the 2009 legislative session, the Texas Legislature passed legislation, designated HB 2504; that mandates that public institutions of higher learning in the State of Texas make available to the public certain information concerning undergraduate classroom courses offered for credit.</a:t>
            </a:r>
            <a:r>
              <a:rPr lang="en-US" sz="2000" dirty="0">
                <a:latin typeface="Calibri" panose="020F0502020204030204" pitchFamily="34" charset="0"/>
                <a:ea typeface="Times New Roman" panose="02020603050405020304" pitchFamily="18" charset="0"/>
              </a:rPr>
              <a:t> These statutory provisions are now included in Section 51.974 of the Texas Education Code.</a:t>
            </a:r>
          </a:p>
          <a:p>
            <a:r>
              <a:rPr lang="en-US" sz="2000" dirty="0">
                <a:latin typeface="Calibri" panose="020F0502020204030204" pitchFamily="34" charset="0"/>
                <a:ea typeface="Times New Roman" panose="02020603050405020304" pitchFamily="18" charset="0"/>
              </a:rPr>
              <a:t>Texas Education Code Sec 51.974</a:t>
            </a:r>
          </a:p>
          <a:p>
            <a:pPr marL="342900" indent="-342900">
              <a:buAutoNum type="alphaLcParenBoth"/>
            </a:pPr>
            <a:r>
              <a:rPr lang="en-US" dirty="0"/>
              <a:t>Each institution of higher education, other than a medical and dental unit, shall make available to the public on the institution’s Internet website the following information for each undergraduate classroom course offered for credit by the institution:</a:t>
            </a:r>
            <a:r>
              <a:rPr lang="en-US" b="1" dirty="0"/>
              <a:t>	</a:t>
            </a:r>
          </a:p>
          <a:p>
            <a:r>
              <a:rPr lang="en-US" b="1" dirty="0"/>
              <a:t>	(1) </a:t>
            </a:r>
            <a:r>
              <a:rPr lang="en-US" sz="2000" dirty="0"/>
              <a:t>a syllabus that: </a:t>
            </a:r>
          </a:p>
          <a:p>
            <a:r>
              <a:rPr lang="en-US" sz="2000" b="1" dirty="0"/>
              <a:t>		</a:t>
            </a:r>
            <a:r>
              <a:rPr lang="en-US" b="1" dirty="0"/>
              <a:t>(A) </a:t>
            </a:r>
            <a:r>
              <a:rPr lang="en-US" sz="2000" u="sng" dirty="0"/>
              <a:t>satisfies any standards adopted by the institution*</a:t>
            </a:r>
            <a:r>
              <a:rPr lang="en-US" sz="2000" dirty="0"/>
              <a:t> </a:t>
            </a:r>
          </a:p>
          <a:p>
            <a:pPr lvl="3"/>
            <a:r>
              <a:rPr lang="en-US" sz="2000" dirty="0"/>
              <a:t>*not limited to grading policies, Course Learning Objectives, Program Student Learning Outcomes, student complaint process, student rights &amp; responsibilities, Covid-19 Information			</a:t>
            </a:r>
          </a:p>
          <a:p>
            <a:r>
              <a:rPr lang="en-US" sz="2000" b="1" dirty="0"/>
              <a:t>		</a:t>
            </a:r>
            <a:r>
              <a:rPr lang="en-US" b="1" dirty="0"/>
              <a:t>(B) </a:t>
            </a:r>
            <a:r>
              <a:rPr lang="en-US" sz="2000" dirty="0"/>
              <a:t>provides a brief description of each major course requirement, including each major 				                           		      assignment and examination; </a:t>
            </a:r>
          </a:p>
          <a:p>
            <a:r>
              <a:rPr lang="en-US" sz="2000" b="1" dirty="0"/>
              <a:t>		</a:t>
            </a:r>
            <a:r>
              <a:rPr lang="en-US" b="1" dirty="0"/>
              <a:t>(C) </a:t>
            </a:r>
            <a:r>
              <a:rPr lang="en-US" sz="2000" dirty="0"/>
              <a:t>lists any required or recommended reading; and </a:t>
            </a:r>
          </a:p>
          <a:p>
            <a:r>
              <a:rPr lang="en-US" sz="2000" b="1" dirty="0"/>
              <a:t>		</a:t>
            </a:r>
            <a:r>
              <a:rPr lang="en-US" b="1" dirty="0"/>
              <a:t>(D) </a:t>
            </a:r>
            <a:r>
              <a:rPr lang="en-US" sz="2000" dirty="0"/>
              <a:t>provides a general description of the subject matter of each lecture or discussion;</a:t>
            </a:r>
            <a:endParaRPr lang="en-US" sz="2000" dirty="0">
              <a:latin typeface="Calibri" panose="020F0502020204030204" pitchFamily="34" charset="0"/>
              <a:ea typeface="Times New Roman" panose="02020603050405020304" pitchFamily="18" charset="0"/>
            </a:endParaRPr>
          </a:p>
          <a:p>
            <a:r>
              <a:rPr lang="en-US" b="1" dirty="0"/>
              <a:t>	</a:t>
            </a:r>
            <a:endParaRPr lang="en-US" sz="2400" dirty="0">
              <a:latin typeface="Calibri" panose="020F0502020204030204" pitchFamily="34" charset="0"/>
              <a:ea typeface="Times New Roman" panose="02020603050405020304" pitchFamily="18" charset="0"/>
            </a:endParaRPr>
          </a:p>
          <a:p>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366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99CCFF"/>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EBCF64-EDAE-4277-99BD-8D15D95D9E34}"/>
              </a:ext>
            </a:extLst>
          </p:cNvPr>
          <p:cNvSpPr/>
          <p:nvPr/>
        </p:nvSpPr>
        <p:spPr>
          <a:xfrm>
            <a:off x="211015" y="318869"/>
            <a:ext cx="8932985" cy="4524315"/>
          </a:xfrm>
          <a:prstGeom prst="rect">
            <a:avLst/>
          </a:prstGeom>
        </p:spPr>
        <p:txBody>
          <a:bodyPr wrap="square">
            <a:spAutoFit/>
          </a:bodyPr>
          <a:lstStyle/>
          <a:p>
            <a:pPr marL="285750" indent="-285750">
              <a:buFont typeface="Arial" panose="020B0604020202020204" pitchFamily="34" charset="0"/>
              <a:buChar char="•"/>
            </a:pPr>
            <a:r>
              <a:rPr lang="en-US" b="1" dirty="0"/>
              <a:t>(2) </a:t>
            </a:r>
            <a:r>
              <a:rPr lang="en-US" dirty="0"/>
              <a:t>a curriculum vitae (CV) of each regular instructor: </a:t>
            </a:r>
          </a:p>
          <a:p>
            <a:pPr marL="1200150" lvl="2" indent="-285750">
              <a:buFont typeface="Arial" panose="020B0604020202020204" pitchFamily="34" charset="0"/>
              <a:buChar char="•"/>
            </a:pPr>
            <a:r>
              <a:rPr lang="en-US" dirty="0"/>
              <a:t>which summarizes their career and qualifications, including at a minimum all institutions of higher education attended with degree(s) earned, </a:t>
            </a:r>
          </a:p>
          <a:p>
            <a:pPr marL="1200150" lvl="2" indent="-285750">
              <a:buFont typeface="Arial" panose="020B0604020202020204" pitchFamily="34" charset="0"/>
              <a:buChar char="•"/>
            </a:pPr>
            <a:r>
              <a:rPr lang="en-US" dirty="0"/>
              <a:t>all previous teaching/staff positions including the names of the institutions, the position(s) beginning and ending dates, </a:t>
            </a:r>
          </a:p>
          <a:p>
            <a:pPr marL="1200150" lvl="2" indent="-285750">
              <a:buFont typeface="Arial" panose="020B0604020202020204" pitchFamily="34" charset="0"/>
              <a:buChar char="•"/>
            </a:pPr>
            <a:r>
              <a:rPr lang="en-US" dirty="0"/>
              <a:t>a list of memberships in professional organizations,</a:t>
            </a:r>
          </a:p>
          <a:p>
            <a:pPr marL="1200150" lvl="2" indent="-285750">
              <a:buFont typeface="Arial" panose="020B0604020202020204" pitchFamily="34" charset="0"/>
              <a:buChar char="•"/>
            </a:pPr>
            <a:r>
              <a:rPr lang="en-US" dirty="0"/>
              <a:t>a list of professional development activities, and</a:t>
            </a:r>
          </a:p>
          <a:p>
            <a:pPr marL="1200150" lvl="2" indent="-285750">
              <a:buFont typeface="Arial" panose="020B0604020202020204" pitchFamily="34" charset="0"/>
              <a:buChar char="•"/>
            </a:pPr>
            <a:r>
              <a:rPr lang="en-US" dirty="0"/>
              <a:t>a list of significant professional publications relevant to the academic positions held including full citation data for each entry. </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dirty="0"/>
              <a:t>However, the curriculum vitae </a:t>
            </a:r>
            <a:r>
              <a:rPr lang="en-US" i="1" dirty="0"/>
              <a:t>should not include </a:t>
            </a:r>
            <a:r>
              <a:rPr lang="en-US" dirty="0"/>
              <a:t>any personal information, including the instructor’s email address, cell phone number, home address, or home phone number.</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dirty="0"/>
              <a:t>The standardized institutional cv template is available on the LSCPA website, under Human Resources&gt;Faculty Resources&gt;Curriculum Vitae.</a:t>
            </a:r>
          </a:p>
        </p:txBody>
      </p:sp>
    </p:spTree>
    <p:extLst>
      <p:ext uri="{BB962C8B-B14F-4D97-AF65-F5344CB8AC3E}">
        <p14:creationId xmlns:p14="http://schemas.microsoft.com/office/powerpoint/2010/main" val="321272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99CCFF"/>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EBCF64-EDAE-4277-99BD-8D15D95D9E34}"/>
              </a:ext>
            </a:extLst>
          </p:cNvPr>
          <p:cNvSpPr/>
          <p:nvPr/>
        </p:nvSpPr>
        <p:spPr>
          <a:xfrm>
            <a:off x="211015" y="318869"/>
            <a:ext cx="8932985" cy="4801314"/>
          </a:xfrm>
          <a:prstGeom prst="rect">
            <a:avLst/>
          </a:prstGeom>
        </p:spPr>
        <p:txBody>
          <a:bodyPr wrap="square">
            <a:spAutoFit/>
          </a:bodyPr>
          <a:lstStyle/>
          <a:p>
            <a:pPr algn="ctr"/>
            <a:r>
              <a:rPr lang="en-US" b="1" dirty="0"/>
              <a:t>LSCPA Faculty Handbook</a:t>
            </a:r>
          </a:p>
          <a:p>
            <a:pPr algn="ctr"/>
            <a:endParaRPr lang="en-US" b="1" dirty="0"/>
          </a:p>
          <a:p>
            <a:r>
              <a:rPr lang="en-US" dirty="0"/>
              <a:t>Syllabi: Faculty are required to prepare a syllabus for each course or lab. House Bill 2504 requires the posting of syllabi that contain minimally the following information: </a:t>
            </a:r>
          </a:p>
          <a:p>
            <a:pPr marL="742950" lvl="1" indent="-285750">
              <a:buFont typeface="Arial" panose="020B0604020202020204" pitchFamily="34" charset="0"/>
              <a:buChar char="•"/>
            </a:pPr>
            <a:r>
              <a:rPr lang="en-US" dirty="0"/>
              <a:t>Course and instructor identifying information  </a:t>
            </a:r>
          </a:p>
          <a:p>
            <a:pPr marL="742950" lvl="1" indent="-285750">
              <a:buFont typeface="Arial" panose="020B0604020202020204" pitchFamily="34" charset="0"/>
              <a:buChar char="•"/>
            </a:pPr>
            <a:r>
              <a:rPr lang="en-US" dirty="0"/>
              <a:t>Learning objectives  </a:t>
            </a:r>
          </a:p>
          <a:p>
            <a:pPr marL="742950" lvl="1" indent="-285750">
              <a:buFont typeface="Arial" panose="020B0604020202020204" pitchFamily="34" charset="0"/>
              <a:buChar char="•"/>
            </a:pPr>
            <a:r>
              <a:rPr lang="en-US" dirty="0"/>
              <a:t>Major assignments</a:t>
            </a:r>
          </a:p>
          <a:p>
            <a:pPr marL="742950" lvl="1" indent="-285750">
              <a:buFont typeface="Arial" panose="020B0604020202020204" pitchFamily="34" charset="0"/>
              <a:buChar char="•"/>
            </a:pPr>
            <a:r>
              <a:rPr lang="en-US" dirty="0"/>
              <a:t>Required and recommended reading  </a:t>
            </a:r>
          </a:p>
          <a:p>
            <a:pPr marL="742950" lvl="1" indent="-285750">
              <a:buFont typeface="Arial" panose="020B0604020202020204" pitchFamily="34" charset="0"/>
              <a:buChar char="•"/>
            </a:pPr>
            <a:r>
              <a:rPr lang="en-US" dirty="0"/>
              <a:t>Brief list/description of discussion topics </a:t>
            </a:r>
          </a:p>
          <a:p>
            <a:pPr marL="285750" indent="-285750">
              <a:buFont typeface="Arial" panose="020B0604020202020204" pitchFamily="34" charset="0"/>
              <a:buChar char="•"/>
            </a:pPr>
            <a:endParaRPr lang="en-US" dirty="0"/>
          </a:p>
          <a:p>
            <a:r>
              <a:rPr lang="en-US" dirty="0"/>
              <a:t>Faculty are required to submit syllabi for each lecture and lab course taught by the first day of class each semester. </a:t>
            </a:r>
          </a:p>
          <a:p>
            <a:r>
              <a:rPr lang="en-US" dirty="0"/>
              <a:t>The Office of Institutional Effectiveness has created this Syllabus Guidelines to assist faculty through the process of filling out the Syllabus Template.  Syllabi from the current and previous semesters are available to the public by going to the Course and Faculty Information (HB 2504) webpage. </a:t>
            </a:r>
          </a:p>
          <a:p>
            <a:endParaRPr lang="en-US" dirty="0"/>
          </a:p>
        </p:txBody>
      </p:sp>
    </p:spTree>
    <p:extLst>
      <p:ext uri="{BB962C8B-B14F-4D97-AF65-F5344CB8AC3E}">
        <p14:creationId xmlns:p14="http://schemas.microsoft.com/office/powerpoint/2010/main" val="98184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99CCFF"/>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45F38F-142A-4C75-B37F-E907AEE954F2}"/>
              </a:ext>
            </a:extLst>
          </p:cNvPr>
          <p:cNvSpPr/>
          <p:nvPr/>
        </p:nvSpPr>
        <p:spPr>
          <a:xfrm>
            <a:off x="393031" y="409074"/>
            <a:ext cx="11658291" cy="5940152"/>
          </a:xfrm>
          <a:prstGeom prst="rect">
            <a:avLst/>
          </a:prstGeom>
        </p:spPr>
        <p:txBody>
          <a:bodyPr wrap="square">
            <a:spAutoFit/>
          </a:bodyPr>
          <a:lstStyle/>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SACSCOC Requirements</a:t>
            </a:r>
            <a:r>
              <a:rPr lang="en-US" sz="1600" dirty="0">
                <a:latin typeface="Calibri" panose="020F0502020204030204" pitchFamily="34" charset="0"/>
                <a:ea typeface="Calibri" panose="020F0502020204030204" pitchFamily="34" charset="0"/>
                <a:cs typeface="Calibri" panose="020F0502020204030204" pitchFamily="34" charset="0"/>
              </a:rPr>
              <a:t>: As described in the Principles of Accreditation, SACSCOC requires evidence that the institution</a:t>
            </a:r>
            <a:r>
              <a:rPr lang="en-US" sz="1600" dirty="0">
                <a:solidFill>
                  <a:srgbClr val="24235B"/>
                </a:solidFill>
                <a:latin typeface="Calibri" panose="020F0502020204030204" pitchFamily="34" charset="0"/>
                <a:ea typeface="Calibri" panose="020F0502020204030204" pitchFamily="34" charset="0"/>
                <a:cs typeface="Calibri" panose="020F0502020204030204" pitchFamily="34" charset="0"/>
              </a:rPr>
              <a:t> </a:t>
            </a:r>
            <a:r>
              <a:rPr lang="en-US" sz="1600" b="1" dirty="0">
                <a:solidFill>
                  <a:srgbClr val="24235B"/>
                </a:solidFill>
                <a:latin typeface="Calibri" panose="020F0502020204030204" pitchFamily="34" charset="0"/>
                <a:ea typeface="Calibri" panose="020F0502020204030204" pitchFamily="34" charset="0"/>
                <a:cs typeface="Calibri" panose="020F0502020204030204" pitchFamily="34" charset="0"/>
              </a:rPr>
              <a:t>make available to the public certain information concerning undergraduate classroom courses offered for credit</a:t>
            </a:r>
            <a:r>
              <a:rPr lang="en-US" sz="1600" dirty="0">
                <a:solidFill>
                  <a:srgbClr val="24235B"/>
                </a:solidFill>
                <a:latin typeface="Calibri" panose="020F0502020204030204" pitchFamily="34" charset="0"/>
                <a:ea typeface="Calibri" panose="020F0502020204030204" pitchFamily="34" charset="0"/>
                <a:cs typeface="Calibri" panose="020F0502020204030204" pitchFamily="34" charset="0"/>
              </a:rPr>
              <a:t>.</a:t>
            </a:r>
            <a:r>
              <a:rPr lang="en-US" sz="1600" dirty="0">
                <a:latin typeface="Calibri" panose="020F0502020204030204" pitchFamily="34" charset="0"/>
                <a:ea typeface="Calibri" panose="020F0502020204030204" pitchFamily="34" charset="0"/>
                <a:cs typeface="Calibri" panose="020F0502020204030204" pitchFamily="34" charset="0"/>
              </a:rPr>
              <a:t> This includes any course pre-requisites, learning outcomes (course and program), calendars with content and assignments, grading scales, student complaint procedures, student rights &amp; responsibilities.  The following standards are a few of the standards that are dependent on current and current syllabi</a:t>
            </a: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8.2.a</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t>The institution </a:t>
            </a:r>
            <a:r>
              <a:rPr lang="en-US" sz="1600" b="1" u="sng" dirty="0"/>
              <a:t>identifies expected outcomes</a:t>
            </a:r>
            <a:r>
              <a:rPr lang="en-US" sz="1600" dirty="0"/>
              <a:t>, assesses the extent to which it achieves these outcomes, and provides evidence of seeking improvement based on analysis of the results in the Student learning outcomes for each of its </a:t>
            </a:r>
            <a:r>
              <a:rPr lang="en-US" sz="1600" b="1" dirty="0"/>
              <a:t>educational programs</a:t>
            </a:r>
            <a:r>
              <a:rPr lang="en-US" sz="1600" dirty="0"/>
              <a:t>,</a:t>
            </a:r>
            <a:endParaRPr lang="en-US"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8.2.b- </a:t>
            </a:r>
            <a:r>
              <a:rPr lang="en-US" sz="1600" dirty="0"/>
              <a:t>The </a:t>
            </a:r>
            <a:r>
              <a:rPr lang="en-US" sz="1600" b="1" u="sng" dirty="0"/>
              <a:t>institution identifies expected outcomes</a:t>
            </a:r>
            <a:r>
              <a:rPr lang="en-US" sz="1600" dirty="0"/>
              <a:t>, assesses the extent to which it achieves these outcomes, and provides evidence of seeking improvement based on analysis of the results in the student learning outcomes for collegiate-level </a:t>
            </a:r>
            <a:r>
              <a:rPr lang="en-US" sz="1600" b="1" dirty="0"/>
              <a:t>general education </a:t>
            </a:r>
            <a:r>
              <a:rPr lang="en-US" sz="1600" dirty="0"/>
              <a:t>competencies of its undergraduate degree programs</a:t>
            </a:r>
            <a:endParaRPr lang="en-US"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9.1- </a:t>
            </a:r>
            <a:r>
              <a:rPr lang="en-US" sz="1600" dirty="0">
                <a:latin typeface="Calibri" panose="020F0502020204030204" pitchFamily="34" charset="0"/>
                <a:cs typeface="Calibri" panose="020F0502020204030204" pitchFamily="34" charset="0"/>
              </a:rPr>
              <a:t>Educational programs (a.) embody </a:t>
            </a:r>
            <a:r>
              <a:rPr lang="en-US" sz="1600" b="1" u="sng" dirty="0">
                <a:latin typeface="Calibri" panose="020F0502020204030204" pitchFamily="34" charset="0"/>
                <a:cs typeface="Calibri" panose="020F0502020204030204" pitchFamily="34" charset="0"/>
              </a:rPr>
              <a:t>a coherent course of study</a:t>
            </a:r>
            <a:r>
              <a:rPr lang="en-US" sz="1600" dirty="0">
                <a:latin typeface="Calibri" panose="020F0502020204030204" pitchFamily="34" charset="0"/>
                <a:cs typeface="Calibri" panose="020F0502020204030204" pitchFamily="34" charset="0"/>
              </a:rPr>
              <a:t>, (b.) are compatible with the stated mission and goals of the institution, and (c.) are based upon fields of study appropriate to higher education.</a:t>
            </a:r>
          </a:p>
          <a:p>
            <a:pPr>
              <a:lnSpc>
                <a:spcPct val="107000"/>
              </a:lnSpc>
              <a:spcAft>
                <a:spcPts val="800"/>
              </a:spcAft>
            </a:pPr>
            <a:r>
              <a:rPr lang="en-US" sz="1600" b="1" dirty="0">
                <a:latin typeface="Calibri" panose="020F0502020204030204" pitchFamily="34" charset="0"/>
                <a:cs typeface="Calibri" panose="020F0502020204030204" pitchFamily="34" charset="0"/>
              </a:rPr>
              <a:t>Standard 10.1-</a:t>
            </a:r>
            <a:r>
              <a:rPr lang="en-US" sz="1600" dirty="0">
                <a:latin typeface="Calibri" panose="020F0502020204030204" pitchFamily="34" charset="0"/>
                <a:cs typeface="Calibri" panose="020F0502020204030204" pitchFamily="34" charset="0"/>
              </a:rPr>
              <a:t> The </a:t>
            </a:r>
            <a:r>
              <a:rPr lang="en-US" sz="1600" b="1" u="sng" dirty="0">
                <a:latin typeface="Calibri" panose="020F0502020204030204" pitchFamily="34" charset="0"/>
                <a:cs typeface="Calibri" panose="020F0502020204030204" pitchFamily="34" charset="0"/>
              </a:rPr>
              <a:t>institution publishes</a:t>
            </a:r>
            <a:r>
              <a:rPr lang="en-US" sz="1600" dirty="0">
                <a:latin typeface="Calibri" panose="020F0502020204030204" pitchFamily="34" charset="0"/>
                <a:cs typeface="Calibri" panose="020F0502020204030204" pitchFamily="34" charset="0"/>
              </a:rPr>
              <a:t>, implements, and disseminates </a:t>
            </a:r>
            <a:r>
              <a:rPr lang="en-US" sz="1600" b="1" dirty="0">
                <a:latin typeface="Calibri" panose="020F0502020204030204" pitchFamily="34" charset="0"/>
                <a:cs typeface="Calibri" panose="020F0502020204030204" pitchFamily="34" charset="0"/>
              </a:rPr>
              <a:t>academic policies </a:t>
            </a:r>
            <a:r>
              <a:rPr lang="en-US" sz="1600" dirty="0">
                <a:latin typeface="Calibri" panose="020F0502020204030204" pitchFamily="34" charset="0"/>
                <a:cs typeface="Calibri" panose="020F0502020204030204" pitchFamily="34" charset="0"/>
              </a:rPr>
              <a:t>that adhere to principles of good educational practice and that accurately represent the programs and services of the institution.</a:t>
            </a: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10.2- </a:t>
            </a:r>
            <a:r>
              <a:rPr lang="en-US" sz="1600" dirty="0"/>
              <a:t>The </a:t>
            </a:r>
            <a:r>
              <a:rPr lang="en-US" sz="1600" b="1" u="sng" dirty="0"/>
              <a:t>institution makes available </a:t>
            </a:r>
            <a:r>
              <a:rPr lang="en-US" sz="1600" dirty="0"/>
              <a:t>to students and the public current academic calendars, grading policies, cost of attendance, and refund policies</a:t>
            </a: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12.3- </a:t>
            </a:r>
            <a:r>
              <a:rPr lang="en-US" sz="1600" dirty="0"/>
              <a:t>The </a:t>
            </a:r>
            <a:r>
              <a:rPr lang="en-US" sz="1600" b="1" u="sng" dirty="0"/>
              <a:t>institution publishes</a:t>
            </a:r>
            <a:r>
              <a:rPr lang="en-US" sz="1600" dirty="0"/>
              <a:t> clear and appropriate statement(s) of </a:t>
            </a:r>
            <a:r>
              <a:rPr lang="en-US" sz="1600" u="sng" dirty="0"/>
              <a:t>student rights and responsibilities</a:t>
            </a:r>
            <a:r>
              <a:rPr lang="en-US" sz="1600" dirty="0"/>
              <a:t>… </a:t>
            </a:r>
            <a:endParaRPr lang="en-US" sz="16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1600" b="1" dirty="0">
                <a:latin typeface="Calibri" panose="020F0502020204030204" pitchFamily="34" charset="0"/>
                <a:ea typeface="Calibri" panose="020F0502020204030204" pitchFamily="34" charset="0"/>
                <a:cs typeface="Calibri" panose="020F0502020204030204" pitchFamily="34" charset="0"/>
              </a:rPr>
              <a:t>Standard 12.4- </a:t>
            </a:r>
            <a:r>
              <a:rPr lang="en-US" sz="1600" dirty="0"/>
              <a:t>The institution (a.) </a:t>
            </a:r>
            <a:r>
              <a:rPr lang="en-US" sz="1600" b="1" dirty="0"/>
              <a:t>publishes appropriate and clear procedures </a:t>
            </a:r>
            <a:r>
              <a:rPr lang="en-US" sz="1600" dirty="0"/>
              <a:t>for addressing written </a:t>
            </a:r>
            <a:r>
              <a:rPr lang="en-US" sz="1600" u="sng" dirty="0"/>
              <a:t>student complaints</a:t>
            </a:r>
            <a:r>
              <a:rPr lang="en-US" dirty="0"/>
              <a:t>…</a:t>
            </a:r>
          </a:p>
          <a:p>
            <a:pPr>
              <a:lnSpc>
                <a:spcPct val="107000"/>
              </a:lnSpc>
              <a:spcAft>
                <a:spcPts val="800"/>
              </a:spcAft>
            </a:pPr>
            <a:endParaRPr lang="en-US"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636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B75B3F-3C9E-46BE-9C74-8BE0E1CB1EC8}"/>
              </a:ext>
            </a:extLst>
          </p:cNvPr>
          <p:cNvSpPr/>
          <p:nvPr/>
        </p:nvSpPr>
        <p:spPr>
          <a:xfrm>
            <a:off x="48553" y="76875"/>
            <a:ext cx="11485722" cy="6010171"/>
          </a:xfrm>
          <a:prstGeom prst="rect">
            <a:avLst/>
          </a:prstGeom>
        </p:spPr>
        <p:txBody>
          <a:bodyPr wrap="square">
            <a:spAutoFit/>
          </a:bodyPr>
          <a:lstStyle/>
          <a:p>
            <a:pPr marL="38100" marR="0" algn="ctr">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Course Outcomes, Core Objectives and Program Outcomes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1700" b="1" dirty="0">
                <a:latin typeface="Calibri" panose="020F0502020204030204" pitchFamily="34" charset="0"/>
                <a:ea typeface="Calibri" panose="020F0502020204030204" pitchFamily="34" charset="0"/>
                <a:cs typeface="Times New Roman" panose="02020603050405020304" pitchFamily="18" charset="0"/>
              </a:rPr>
              <a:t>COURSE LEARNING OUTCOMES</a:t>
            </a:r>
            <a:r>
              <a:rPr lang="en-US" sz="1700" dirty="0">
                <a:latin typeface="Calibri" panose="020F0502020204030204" pitchFamily="34" charset="0"/>
                <a:ea typeface="Calibri" panose="020F0502020204030204" pitchFamily="34" charset="0"/>
                <a:cs typeface="Times New Roman" panose="02020603050405020304" pitchFamily="18" charset="0"/>
              </a:rPr>
              <a:t>: Courses in all educational programs have course student learning outcomes(CSLOs).  Academic course outcomes are described in the Academic Course Guide Manual (</a:t>
            </a:r>
            <a:r>
              <a:rPr lang="en-US" sz="1700" b="1" dirty="0">
                <a:latin typeface="Calibri" panose="020F0502020204030204" pitchFamily="34" charset="0"/>
                <a:ea typeface="Calibri" panose="020F0502020204030204" pitchFamily="34" charset="0"/>
                <a:cs typeface="Times New Roman" panose="02020603050405020304" pitchFamily="18" charset="0"/>
              </a:rPr>
              <a:t>ACGM</a:t>
            </a:r>
            <a:r>
              <a:rPr lang="en-US" sz="1700" dirty="0">
                <a:latin typeface="Calibri" panose="020F0502020204030204" pitchFamily="34" charset="0"/>
                <a:ea typeface="Calibri" panose="020F0502020204030204" pitchFamily="34" charset="0"/>
                <a:cs typeface="Times New Roman" panose="02020603050405020304" pitchFamily="18" charset="0"/>
              </a:rPr>
              <a:t>). Technical /Workforce course outcomes are described in the Workforce Education Course Manual (</a:t>
            </a:r>
            <a:r>
              <a:rPr lang="en-US" sz="1700" b="1" dirty="0">
                <a:latin typeface="Calibri" panose="020F0502020204030204" pitchFamily="34" charset="0"/>
                <a:ea typeface="Calibri" panose="020F0502020204030204" pitchFamily="34" charset="0"/>
                <a:cs typeface="Times New Roman" panose="02020603050405020304" pitchFamily="18" charset="0"/>
              </a:rPr>
              <a:t>WECM</a:t>
            </a:r>
            <a:r>
              <a:rPr lang="en-US" sz="1700" dirty="0">
                <a:latin typeface="Calibri" panose="020F0502020204030204" pitchFamily="34" charset="0"/>
                <a:ea typeface="Calibri" panose="020F0502020204030204" pitchFamily="34" charset="0"/>
                <a:cs typeface="Times New Roman" panose="02020603050405020304" pitchFamily="18" charset="0"/>
              </a:rPr>
              <a:t>).  Links are found on the syllabus template.</a:t>
            </a:r>
          </a:p>
          <a:p>
            <a:pPr>
              <a:lnSpc>
                <a:spcPct val="107000"/>
              </a:lnSpc>
            </a:pPr>
            <a:endParaRPr lang="en-US" sz="17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b="1" dirty="0">
                <a:latin typeface="Calibri" panose="020F0502020204030204" pitchFamily="34" charset="0"/>
                <a:ea typeface="Calibri" panose="020F0502020204030204" pitchFamily="34" charset="0"/>
                <a:cs typeface="Times New Roman" panose="02020603050405020304" pitchFamily="18" charset="0"/>
              </a:rPr>
              <a:t>CORE OBJECTIVES</a:t>
            </a:r>
            <a:r>
              <a:rPr lang="en-US" sz="1700" dirty="0">
                <a:latin typeface="Calibri" panose="020F0502020204030204" pitchFamily="34" charset="0"/>
                <a:ea typeface="Calibri" panose="020F0502020204030204" pitchFamily="34" charset="0"/>
                <a:cs typeface="Times New Roman" panose="02020603050405020304" pitchFamily="18" charset="0"/>
              </a:rPr>
              <a:t>: The (Texas) </a:t>
            </a:r>
            <a:r>
              <a:rPr lang="en-US" sz="1700" b="1" u="sng" dirty="0">
                <a:latin typeface="Calibri" panose="020F0502020204030204" pitchFamily="34" charset="0"/>
                <a:ea typeface="Calibri" panose="020F0502020204030204" pitchFamily="34" charset="0"/>
                <a:cs typeface="Times New Roman" panose="02020603050405020304" pitchFamily="18" charset="0"/>
              </a:rPr>
              <a:t>Core Objectives </a:t>
            </a:r>
            <a:r>
              <a:rPr lang="en-US" sz="1700" dirty="0">
                <a:latin typeface="Calibri" panose="020F0502020204030204" pitchFamily="34" charset="0"/>
                <a:ea typeface="Calibri" panose="020F0502020204030204" pitchFamily="34" charset="0"/>
                <a:cs typeface="Times New Roman" panose="02020603050405020304" pitchFamily="18" charset="0"/>
              </a:rPr>
              <a:t>are </a:t>
            </a:r>
            <a:r>
              <a:rPr lang="en-US" sz="1700" dirty="0">
                <a:latin typeface="Calibri" panose="020F0502020204030204" pitchFamily="34" charset="0"/>
                <a:ea typeface="Calibri" panose="020F0502020204030204" pitchFamily="34" charset="0"/>
                <a:cs typeface="Calibri" panose="020F0502020204030204" pitchFamily="34" charset="0"/>
              </a:rPr>
              <a:t>t</a:t>
            </a:r>
            <a:r>
              <a:rPr lang="en-US" sz="1700" dirty="0">
                <a:latin typeface="Calibri" panose="020F0502020204030204" pitchFamily="34" charset="0"/>
                <a:cs typeface="Calibri" panose="020F0502020204030204" pitchFamily="34" charset="0"/>
              </a:rPr>
              <a:t>he six outcomes (PSLOs) associated with the Texas Core Curriculum (TCC), required by THECB to be integrated into all core curriculum &amp; general education courses. These include critical thinking, communications, empirical and quantitative reasoning, teamwork, social responsibility and personal responsibility</a:t>
            </a:r>
          </a:p>
          <a:p>
            <a:pPr>
              <a:lnSpc>
                <a:spcPct val="107000"/>
              </a:lnSpc>
            </a:pPr>
            <a:endParaRPr lang="en-US" sz="1700" b="1" dirty="0">
              <a:latin typeface="Calibri" panose="020F0502020204030204" pitchFamily="34" charset="0"/>
              <a:cs typeface="Calibri" panose="020F0502020204030204" pitchFamily="34" charset="0"/>
            </a:endParaRPr>
          </a:p>
          <a:p>
            <a:pPr>
              <a:lnSpc>
                <a:spcPct val="107000"/>
              </a:lnSpc>
            </a:pPr>
            <a:r>
              <a:rPr lang="en-US" sz="1700" b="1" dirty="0">
                <a:latin typeface="Calibri" panose="020F0502020204030204" pitchFamily="34" charset="0"/>
                <a:cs typeface="Calibri" panose="020F0502020204030204" pitchFamily="34" charset="0"/>
              </a:rPr>
              <a:t>Program Student Learning Outcomes </a:t>
            </a:r>
            <a:r>
              <a:rPr lang="en-US" sz="1700" dirty="0">
                <a:latin typeface="Calibri" panose="020F0502020204030204" pitchFamily="34" charset="0"/>
                <a:cs typeface="Calibri" panose="020F0502020204030204" pitchFamily="34" charset="0"/>
              </a:rPr>
              <a:t>(PSLOs) are general education or workforce specific. The PSLOs for general education courses are arranged by the related </a:t>
            </a:r>
            <a:r>
              <a:rPr lang="en-US" sz="1700" b="1" dirty="0">
                <a:latin typeface="Calibri" panose="020F0502020204030204" pitchFamily="34" charset="0"/>
                <a:cs typeface="Calibri" panose="020F0502020204030204" pitchFamily="34" charset="0"/>
              </a:rPr>
              <a:t>foundation component area</a:t>
            </a:r>
            <a:r>
              <a:rPr lang="en-US" sz="1700" dirty="0">
                <a:latin typeface="Calibri" panose="020F0502020204030204" pitchFamily="34" charset="0"/>
                <a:cs typeface="Calibri" panose="020F0502020204030204" pitchFamily="34" charset="0"/>
              </a:rPr>
              <a:t>. The PSLOs for each workforce program are institutionally developed, program-specific, and available on the LSCPA IE Campus Resource webpage.</a:t>
            </a:r>
          </a:p>
          <a:p>
            <a:pPr>
              <a:lnSpc>
                <a:spcPct val="107000"/>
              </a:lnSpc>
            </a:pPr>
            <a:endParaRPr lang="en-US" sz="1700" dirty="0">
              <a:latin typeface="Calibri" panose="020F0502020204030204" pitchFamily="34" charset="0"/>
              <a:cs typeface="Calibri" panose="020F0502020204030204" pitchFamily="34" charset="0"/>
            </a:endParaRPr>
          </a:p>
          <a:p>
            <a:pPr>
              <a:lnSpc>
                <a:spcPct val="107000"/>
              </a:lnSpc>
            </a:pPr>
            <a:r>
              <a:rPr lang="en-US" sz="1700" b="1" dirty="0">
                <a:latin typeface="Calibri" panose="020F0502020204030204" pitchFamily="34" charset="0"/>
                <a:ea typeface="Calibri" panose="020F0502020204030204" pitchFamily="34" charset="0"/>
                <a:cs typeface="Calibri" panose="020F0502020204030204" pitchFamily="34" charset="0"/>
              </a:rPr>
              <a:t>Foundation Component Areas : </a:t>
            </a:r>
            <a:r>
              <a:rPr lang="en-US" sz="1700" dirty="0">
                <a:latin typeface="Calibri" panose="020F0502020204030204" pitchFamily="34" charset="0"/>
                <a:ea typeface="Calibri" panose="020F0502020204030204" pitchFamily="34" charset="0"/>
                <a:cs typeface="Calibri" panose="020F0502020204030204" pitchFamily="34" charset="0"/>
              </a:rPr>
              <a:t>the organizational grouping for each core curriculum: Communication (6 SCH) Mathematics (3 SCH) Life and Physical Sciences (6 SCH) Language, Philosophy and Culture (3 SCH) Creative Arts (3 SCH) American History (6 SCH) Government/Political Science (6 SCH) Social and Behavioral Sciences (3 SCH) and Component Area Option (6 SCH)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700" b="1" dirty="0">
                <a:latin typeface="Calibri" panose="020F0502020204030204" pitchFamily="34" charset="0"/>
                <a:ea typeface="Calibri" panose="020F0502020204030204" pitchFamily="34" charset="0"/>
                <a:cs typeface="Times New Roman" panose="02020603050405020304" pitchFamily="18" charset="0"/>
              </a:rPr>
              <a:t>SACSCOC</a:t>
            </a:r>
            <a:r>
              <a:rPr lang="en-US" sz="1700" dirty="0">
                <a:latin typeface="Calibri" panose="020F0502020204030204" pitchFamily="34" charset="0"/>
                <a:ea typeface="Calibri" panose="020F0502020204030204" pitchFamily="34" charset="0"/>
                <a:cs typeface="Times New Roman" panose="02020603050405020304" pitchFamily="18" charset="0"/>
              </a:rPr>
              <a:t> requires that institutions provide evidence that the learning outcomes are communicated to all students in all locations (traditional campus, correctional education, dual enrollment, Early College High School [ECHS]) by all delivery modes (in person, online, hybrid). </a:t>
            </a:r>
          </a:p>
        </p:txBody>
      </p:sp>
    </p:spTree>
    <p:extLst>
      <p:ext uri="{BB962C8B-B14F-4D97-AF65-F5344CB8AC3E}">
        <p14:creationId xmlns:p14="http://schemas.microsoft.com/office/powerpoint/2010/main" val="378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D69A86-2830-49B3-BFC6-E0CBEB02F5E9}"/>
              </a:ext>
            </a:extLst>
          </p:cNvPr>
          <p:cNvPicPr>
            <a:picLocks noChangeAspect="1"/>
          </p:cNvPicPr>
          <p:nvPr/>
        </p:nvPicPr>
        <p:blipFill>
          <a:blip r:embed="rId2"/>
          <a:stretch>
            <a:fillRect/>
          </a:stretch>
        </p:blipFill>
        <p:spPr>
          <a:xfrm>
            <a:off x="1824754" y="368187"/>
            <a:ext cx="8359074" cy="5267915"/>
          </a:xfrm>
          <a:prstGeom prst="rect">
            <a:avLst/>
          </a:prstGeom>
        </p:spPr>
      </p:pic>
    </p:spTree>
    <p:extLst>
      <p:ext uri="{BB962C8B-B14F-4D97-AF65-F5344CB8AC3E}">
        <p14:creationId xmlns:p14="http://schemas.microsoft.com/office/powerpoint/2010/main" val="395056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99CCFF"/>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77856A-FAC0-429B-AE09-5B9423FBFEC0}"/>
              </a:ext>
            </a:extLst>
          </p:cNvPr>
          <p:cNvPicPr>
            <a:picLocks noChangeAspect="1"/>
          </p:cNvPicPr>
          <p:nvPr/>
        </p:nvPicPr>
        <p:blipFill>
          <a:blip r:embed="rId2"/>
          <a:stretch>
            <a:fillRect/>
          </a:stretch>
        </p:blipFill>
        <p:spPr>
          <a:xfrm>
            <a:off x="685800" y="0"/>
            <a:ext cx="10744200" cy="6129999"/>
          </a:xfrm>
          <a:prstGeom prst="rect">
            <a:avLst/>
          </a:prstGeom>
        </p:spPr>
      </p:pic>
    </p:spTree>
    <p:extLst>
      <p:ext uri="{BB962C8B-B14F-4D97-AF65-F5344CB8AC3E}">
        <p14:creationId xmlns:p14="http://schemas.microsoft.com/office/powerpoint/2010/main" val="10225971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C4AAF32D5100409AD611E399BD88E8" ma:contentTypeVersion="14" ma:contentTypeDescription="Create a new document." ma:contentTypeScope="" ma:versionID="f822abe081b120d33dbac68c4614dfa7">
  <xsd:schema xmlns:xsd="http://www.w3.org/2001/XMLSchema" xmlns:xs="http://www.w3.org/2001/XMLSchema" xmlns:p="http://schemas.microsoft.com/office/2006/metadata/properties" xmlns:ns3="8d6a14b3-3e50-4bac-907b-cfe24efcd0dc" xmlns:ns4="53014c1e-f4af-4874-97a5-fc950e248bba" targetNamespace="http://schemas.microsoft.com/office/2006/metadata/properties" ma:root="true" ma:fieldsID="a123eacc78ff9b34a501c6c026a02ac1" ns3:_="" ns4:_="">
    <xsd:import namespace="8d6a14b3-3e50-4bac-907b-cfe24efcd0dc"/>
    <xsd:import namespace="53014c1e-f4af-4874-97a5-fc950e248b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a14b3-3e50-4bac-907b-cfe24efcd0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014c1e-f4af-4874-97a5-fc950e248bb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AA28F0-DA21-48B1-808D-A1D60CD91FE8}">
  <ds:schemaRefs>
    <ds:schemaRef ds:uri="http://schemas.microsoft.com/sharepoint/v3/contenttype/forms"/>
  </ds:schemaRefs>
</ds:datastoreItem>
</file>

<file path=customXml/itemProps2.xml><?xml version="1.0" encoding="utf-8"?>
<ds:datastoreItem xmlns:ds="http://schemas.openxmlformats.org/officeDocument/2006/customXml" ds:itemID="{171DE6D1-45BE-45DA-A7F1-078DF1BCBA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a14b3-3e50-4bac-907b-cfe24efcd0dc"/>
    <ds:schemaRef ds:uri="53014c1e-f4af-4874-97a5-fc950e248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5C7685-59E0-49F2-A396-2BD7C77E1EE9}">
  <ds:schemaRefs>
    <ds:schemaRef ds:uri="http://schemas.microsoft.com/office/2006/documentManagement/types"/>
    <ds:schemaRef ds:uri="http://schemas.microsoft.com/office/2006/metadata/properties"/>
    <ds:schemaRef ds:uri="http://www.w3.org/XML/1998/namespace"/>
    <ds:schemaRef ds:uri="http://purl.org/dc/dcmitype/"/>
    <ds:schemaRef ds:uri="http://schemas.microsoft.com/office/infopath/2007/PartnerControls"/>
    <ds:schemaRef ds:uri="8d6a14b3-3e50-4bac-907b-cfe24efcd0dc"/>
    <ds:schemaRef ds:uri="http://purl.org/dc/terms/"/>
    <ds:schemaRef ds:uri="http://schemas.openxmlformats.org/package/2006/metadata/core-properties"/>
    <ds:schemaRef ds:uri="53014c1e-f4af-4874-97a5-fc950e248bba"/>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890</TotalTime>
  <Words>2020</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Times New Roman</vt:lpstr>
      <vt:lpstr>Gallery</vt:lpstr>
      <vt:lpstr>Syllabus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Standard Syllabus Content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Guidelines</dc:title>
  <dc:creator>James M. Knowles</dc:creator>
  <cp:lastModifiedBy>Knowles, James M.</cp:lastModifiedBy>
  <cp:revision>28</cp:revision>
  <dcterms:created xsi:type="dcterms:W3CDTF">2020-02-11T19:30:28Z</dcterms:created>
  <dcterms:modified xsi:type="dcterms:W3CDTF">2022-09-15T14:20:07Z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0x01010011C4AAF32D5100409AD611E399BD88E8</vt:lpwstr>
  </property>
</Properties>
</file>