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03" r:id="rId2"/>
    <p:sldMasterId id="2147483677" r:id="rId3"/>
    <p:sldMasterId id="2147483686" r:id="rId4"/>
    <p:sldMasterId id="2147483665" r:id="rId5"/>
    <p:sldMasterId id="2147483667" r:id="rId6"/>
    <p:sldMasterId id="2147483668" r:id="rId7"/>
    <p:sldMasterId id="2147483669" r:id="rId8"/>
    <p:sldMasterId id="2147483672" r:id="rId9"/>
    <p:sldMasterId id="2147483711" r:id="rId10"/>
    <p:sldMasterId id="2147483697" r:id="rId11"/>
    <p:sldMasterId id="2147483671" r:id="rId12"/>
    <p:sldMasterId id="2147483673" r:id="rId13"/>
    <p:sldMasterId id="2147483699" r:id="rId14"/>
    <p:sldMasterId id="2147483695" r:id="rId15"/>
    <p:sldMasterId id="2147483701" r:id="rId16"/>
    <p:sldMasterId id="2147483674" r:id="rId17"/>
  </p:sldMasterIdLst>
  <p:notesMasterIdLst>
    <p:notesMasterId r:id="rId58"/>
  </p:notesMasterIdLst>
  <p:sldIdLst>
    <p:sldId id="274" r:id="rId18"/>
    <p:sldId id="275" r:id="rId19"/>
    <p:sldId id="276" r:id="rId20"/>
    <p:sldId id="278" r:id="rId21"/>
    <p:sldId id="302" r:id="rId22"/>
    <p:sldId id="311" r:id="rId23"/>
    <p:sldId id="312" r:id="rId24"/>
    <p:sldId id="263" r:id="rId25"/>
    <p:sldId id="290" r:id="rId26"/>
    <p:sldId id="301" r:id="rId27"/>
    <p:sldId id="294" r:id="rId28"/>
    <p:sldId id="303" r:id="rId29"/>
    <p:sldId id="304" r:id="rId30"/>
    <p:sldId id="287" r:id="rId31"/>
    <p:sldId id="308" r:id="rId32"/>
    <p:sldId id="306" r:id="rId33"/>
    <p:sldId id="295" r:id="rId34"/>
    <p:sldId id="314" r:id="rId35"/>
    <p:sldId id="315" r:id="rId36"/>
    <p:sldId id="296" r:id="rId37"/>
    <p:sldId id="309" r:id="rId38"/>
    <p:sldId id="307" r:id="rId39"/>
    <p:sldId id="288" r:id="rId40"/>
    <p:sldId id="297" r:id="rId41"/>
    <p:sldId id="298" r:id="rId42"/>
    <p:sldId id="318" r:id="rId43"/>
    <p:sldId id="319" r:id="rId44"/>
    <p:sldId id="286" r:id="rId45"/>
    <p:sldId id="289" r:id="rId46"/>
    <p:sldId id="299" r:id="rId47"/>
    <p:sldId id="321" r:id="rId48"/>
    <p:sldId id="320" r:id="rId49"/>
    <p:sldId id="323" r:id="rId50"/>
    <p:sldId id="269" r:id="rId51"/>
    <p:sldId id="282" r:id="rId52"/>
    <p:sldId id="324" r:id="rId53"/>
    <p:sldId id="325" r:id="rId54"/>
    <p:sldId id="270" r:id="rId55"/>
    <p:sldId id="322" r:id="rId56"/>
    <p:sldId id="271"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ZNBZ7v9mLn0LbzvMaEvug==" hashData="qDMjfH2pZ5O63SH59Fb7SXf16RO6yYKuTsVFeWBy7zp/v4u1I44bPtT3rfYNTMfHXWMQ8qBQ0114rLgj/XV9D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544"/>
    <a:srgbClr val="D83C31"/>
    <a:srgbClr val="0075DB"/>
    <a:srgbClr val="FAA140"/>
    <a:srgbClr val="4EBDCE"/>
    <a:srgbClr val="008591"/>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74295" autoAdjust="0"/>
  </p:normalViewPr>
  <p:slideViewPr>
    <p:cSldViewPr snapToGrid="0">
      <p:cViewPr varScale="1">
        <p:scale>
          <a:sx n="84" d="100"/>
          <a:sy n="84" d="100"/>
        </p:scale>
        <p:origin x="240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89D9A8-9FAA-496D-9E42-901067241B79}" type="datetimeFigureOut">
              <a:rPr lang="en-US" smtClean="0"/>
              <a:t>2/10/2021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9B458-B4AF-4306-A9A3-E081B5AC7A16}" type="slidenum">
              <a:rPr lang="en-US" smtClean="0"/>
              <a:t>‹#›</a:t>
            </a:fld>
            <a:endParaRPr lang="en-US"/>
          </a:p>
        </p:txBody>
      </p:sp>
    </p:spTree>
    <p:extLst>
      <p:ext uri="{BB962C8B-B14F-4D97-AF65-F5344CB8AC3E}">
        <p14:creationId xmlns:p14="http://schemas.microsoft.com/office/powerpoint/2010/main" val="119615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4</a:t>
            </a:fld>
            <a:endParaRPr lang="en-US"/>
          </a:p>
        </p:txBody>
      </p:sp>
    </p:spTree>
    <p:extLst>
      <p:ext uri="{BB962C8B-B14F-4D97-AF65-F5344CB8AC3E}">
        <p14:creationId xmlns:p14="http://schemas.microsoft.com/office/powerpoint/2010/main" val="44121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15</a:t>
            </a:fld>
            <a:endParaRPr lang="en-US"/>
          </a:p>
        </p:txBody>
      </p:sp>
    </p:spTree>
    <p:extLst>
      <p:ext uri="{BB962C8B-B14F-4D97-AF65-F5344CB8AC3E}">
        <p14:creationId xmlns:p14="http://schemas.microsoft.com/office/powerpoint/2010/main" val="39262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06F9B458-B4AF-4306-A9A3-E081B5AC7A16}" type="slidenum">
              <a:rPr lang="en-US" smtClean="0"/>
              <a:t>16</a:t>
            </a:fld>
            <a:endParaRPr lang="en-US"/>
          </a:p>
        </p:txBody>
      </p:sp>
    </p:spTree>
    <p:extLst>
      <p:ext uri="{BB962C8B-B14F-4D97-AF65-F5344CB8AC3E}">
        <p14:creationId xmlns:p14="http://schemas.microsoft.com/office/powerpoint/2010/main" val="2053609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17</a:t>
            </a:fld>
            <a:endParaRPr lang="en-US"/>
          </a:p>
        </p:txBody>
      </p:sp>
    </p:spTree>
    <p:extLst>
      <p:ext uri="{BB962C8B-B14F-4D97-AF65-F5344CB8AC3E}">
        <p14:creationId xmlns:p14="http://schemas.microsoft.com/office/powerpoint/2010/main" val="956879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18</a:t>
            </a:fld>
            <a:endParaRPr lang="en-US"/>
          </a:p>
        </p:txBody>
      </p:sp>
    </p:spTree>
    <p:extLst>
      <p:ext uri="{BB962C8B-B14F-4D97-AF65-F5344CB8AC3E}">
        <p14:creationId xmlns:p14="http://schemas.microsoft.com/office/powerpoint/2010/main" val="62635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19</a:t>
            </a:fld>
            <a:endParaRPr lang="en-US"/>
          </a:p>
        </p:txBody>
      </p:sp>
    </p:spTree>
    <p:extLst>
      <p:ext uri="{BB962C8B-B14F-4D97-AF65-F5344CB8AC3E}">
        <p14:creationId xmlns:p14="http://schemas.microsoft.com/office/powerpoint/2010/main" val="1923054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essential function of the Appeal Officer is to facilitate an impartial review of the case, from start to finish. This includes the processing of the original report/complaint, assignment of investigators, the investigative process, how the hearing was set up, what took place at the hearing, all communications related to the case, what decisions were made and why, and how sanctions were assigned and why.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Under most policies, the appeal officer is not supposed to replace the judgment of the investigator or decision-maker with their own. Some degree of deference to those involved with the original decision is therefore appropriate in most cases (check your policy). HOWEVER, it is absolutely the role of the appeal officer to critically and impartially examine the decisions of the investigator(s) and/or decision-maker(s) to ensure that their work was consistent with the </a:t>
            </a:r>
            <a:r>
              <a:rPr lang="en-US" b="1" baseline="0" dirty="0"/>
              <a:t>policies of the institution</a:t>
            </a:r>
            <a:r>
              <a:rPr lang="en-US" baseline="0" dirty="0"/>
              <a:t>. </a:t>
            </a:r>
          </a:p>
          <a:p>
            <a:endParaRPr lang="en-US" baseline="0" dirty="0"/>
          </a:p>
          <a:p>
            <a:r>
              <a:rPr lang="en-US" baseline="0" dirty="0"/>
              <a:t>The parties, through their appeal requests/statements, set the initial roadmap for your review. You are to orient yourself to follow their arguments logic and compare it against your policy and procedures, as well as testing it for accuracy, logic, and common sense. Your policy is your guide -- it must have been substantially followed. If there is a departure from your policies, then you will need to assess whether that is allowable at all, and then you may need to assess whether there was good cause, how and when the deviation was communicated to the parties, and whether the deviation was likely to have had an impact on the outcome of the case.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 not be put off if the party makes two contradictory arguments (i.e., I wasn’t responsible, but even if I was responsible…) – this is normal and commonly accepted in the legal world, and parties should not be forced to choose between two potentially valid arguments even if one does not align with the other</a:t>
            </a:r>
          </a:p>
          <a:p>
            <a:endParaRPr lang="en-US" baseline="0" dirty="0"/>
          </a:p>
          <a:p>
            <a:r>
              <a:rPr lang="en-US" baseline="0" dirty="0"/>
              <a:t>[quick poll]</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6F9B458-B4AF-4306-A9A3-E081B5AC7A16}" type="slidenum">
              <a:rPr lang="en-US" smtClean="0"/>
              <a:t>20</a:t>
            </a:fld>
            <a:endParaRPr lang="en-US"/>
          </a:p>
        </p:txBody>
      </p:sp>
    </p:spTree>
    <p:extLst>
      <p:ext uri="{BB962C8B-B14F-4D97-AF65-F5344CB8AC3E}">
        <p14:creationId xmlns:p14="http://schemas.microsoft.com/office/powerpoint/2010/main" val="3041310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21</a:t>
            </a:fld>
            <a:endParaRPr lang="en-US"/>
          </a:p>
        </p:txBody>
      </p:sp>
    </p:spTree>
    <p:extLst>
      <p:ext uri="{BB962C8B-B14F-4D97-AF65-F5344CB8AC3E}">
        <p14:creationId xmlns:p14="http://schemas.microsoft.com/office/powerpoint/2010/main" val="2663801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22</a:t>
            </a:fld>
            <a:endParaRPr lang="en-US"/>
          </a:p>
        </p:txBody>
      </p:sp>
    </p:spTree>
    <p:extLst>
      <p:ext uri="{BB962C8B-B14F-4D97-AF65-F5344CB8AC3E}">
        <p14:creationId xmlns:p14="http://schemas.microsoft.com/office/powerpoint/2010/main" val="1089360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24</a:t>
            </a:fld>
            <a:endParaRPr lang="en-US"/>
          </a:p>
        </p:txBody>
      </p:sp>
    </p:spTree>
    <p:extLst>
      <p:ext uri="{BB962C8B-B14F-4D97-AF65-F5344CB8AC3E}">
        <p14:creationId xmlns:p14="http://schemas.microsoft.com/office/powerpoint/2010/main" val="140368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Procedural irregularity that affected the outcome of the matter;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New evidence that was not reasonably available at the time the determination regarding responsibility or dismissal was made, that </a:t>
            </a:r>
            <a:r>
              <a:rPr lang="en-US" sz="1200" b="0" i="0" u="sng" strike="noStrike" kern="1200" dirty="0">
                <a:solidFill>
                  <a:schemeClr val="tx1"/>
                </a:solidFill>
                <a:effectLst/>
                <a:latin typeface="+mn-lt"/>
                <a:ea typeface="+mn-ea"/>
                <a:cs typeface="+mn-cs"/>
              </a:rPr>
              <a:t>could</a:t>
            </a:r>
            <a:r>
              <a:rPr lang="en-US" sz="1200" b="0" i="0" u="none" strike="noStrike" kern="1200" dirty="0">
                <a:solidFill>
                  <a:schemeClr val="tx1"/>
                </a:solidFill>
                <a:effectLst/>
                <a:latin typeface="+mn-lt"/>
                <a:ea typeface="+mn-ea"/>
                <a:cs typeface="+mn-cs"/>
              </a:rPr>
              <a:t> affect the outcome of the matter; and</a:t>
            </a:r>
            <a:r>
              <a:rPr lang="en-US" dirty="0"/>
              <a:t> </a:t>
            </a:r>
          </a:p>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25</a:t>
            </a:fld>
            <a:endParaRPr lang="en-US"/>
          </a:p>
        </p:txBody>
      </p:sp>
    </p:spTree>
    <p:extLst>
      <p:ext uri="{BB962C8B-B14F-4D97-AF65-F5344CB8AC3E}">
        <p14:creationId xmlns:p14="http://schemas.microsoft.com/office/powerpoint/2010/main" val="301746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5</a:t>
            </a:fld>
            <a:endParaRPr lang="en-US"/>
          </a:p>
        </p:txBody>
      </p:sp>
    </p:spTree>
    <p:extLst>
      <p:ext uri="{BB962C8B-B14F-4D97-AF65-F5344CB8AC3E}">
        <p14:creationId xmlns:p14="http://schemas.microsoft.com/office/powerpoint/2010/main" val="1233870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26</a:t>
            </a:fld>
            <a:endParaRPr lang="en-US"/>
          </a:p>
        </p:txBody>
      </p:sp>
    </p:spTree>
    <p:extLst>
      <p:ext uri="{BB962C8B-B14F-4D97-AF65-F5344CB8AC3E}">
        <p14:creationId xmlns:p14="http://schemas.microsoft.com/office/powerpoint/2010/main" val="313569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27</a:t>
            </a:fld>
            <a:endParaRPr lang="en-US"/>
          </a:p>
        </p:txBody>
      </p:sp>
    </p:spTree>
    <p:extLst>
      <p:ext uri="{BB962C8B-B14F-4D97-AF65-F5344CB8AC3E}">
        <p14:creationId xmlns:p14="http://schemas.microsoft.com/office/powerpoint/2010/main" val="1774927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30</a:t>
            </a:fld>
            <a:endParaRPr lang="en-US"/>
          </a:p>
        </p:txBody>
      </p:sp>
    </p:spTree>
    <p:extLst>
      <p:ext uri="{BB962C8B-B14F-4D97-AF65-F5344CB8AC3E}">
        <p14:creationId xmlns:p14="http://schemas.microsoft.com/office/powerpoint/2010/main" val="3056992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06F9B458-B4AF-4306-A9A3-E081B5AC7A16}" type="slidenum">
              <a:rPr lang="en-US" smtClean="0"/>
              <a:t>31</a:t>
            </a:fld>
            <a:endParaRPr lang="en-US"/>
          </a:p>
        </p:txBody>
      </p:sp>
    </p:spTree>
    <p:extLst>
      <p:ext uri="{BB962C8B-B14F-4D97-AF65-F5344CB8AC3E}">
        <p14:creationId xmlns:p14="http://schemas.microsoft.com/office/powerpoint/2010/main" val="2940693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32</a:t>
            </a:fld>
            <a:endParaRPr lang="en-US"/>
          </a:p>
        </p:txBody>
      </p:sp>
    </p:spTree>
    <p:extLst>
      <p:ext uri="{BB962C8B-B14F-4D97-AF65-F5344CB8AC3E}">
        <p14:creationId xmlns:p14="http://schemas.microsoft.com/office/powerpoint/2010/main" val="3947721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33</a:t>
            </a:fld>
            <a:endParaRPr lang="en-US"/>
          </a:p>
        </p:txBody>
      </p:sp>
    </p:spTree>
    <p:extLst>
      <p:ext uri="{BB962C8B-B14F-4D97-AF65-F5344CB8AC3E}">
        <p14:creationId xmlns:p14="http://schemas.microsoft.com/office/powerpoint/2010/main" val="2577480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34</a:t>
            </a:fld>
            <a:endParaRPr lang="en-US"/>
          </a:p>
        </p:txBody>
      </p:sp>
    </p:spTree>
    <p:extLst>
      <p:ext uri="{BB962C8B-B14F-4D97-AF65-F5344CB8AC3E}">
        <p14:creationId xmlns:p14="http://schemas.microsoft.com/office/powerpoint/2010/main" val="2256865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35</a:t>
            </a:fld>
            <a:endParaRPr lang="en-US"/>
          </a:p>
        </p:txBody>
      </p:sp>
    </p:spTree>
    <p:extLst>
      <p:ext uri="{BB962C8B-B14F-4D97-AF65-F5344CB8AC3E}">
        <p14:creationId xmlns:p14="http://schemas.microsoft.com/office/powerpoint/2010/main" val="2854514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36</a:t>
            </a:fld>
            <a:endParaRPr lang="en-US"/>
          </a:p>
        </p:txBody>
      </p:sp>
    </p:spTree>
    <p:extLst>
      <p:ext uri="{BB962C8B-B14F-4D97-AF65-F5344CB8AC3E}">
        <p14:creationId xmlns:p14="http://schemas.microsoft.com/office/powerpoint/2010/main" val="118571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37</a:t>
            </a:fld>
            <a:endParaRPr lang="en-US"/>
          </a:p>
        </p:txBody>
      </p:sp>
    </p:spTree>
    <p:extLst>
      <p:ext uri="{BB962C8B-B14F-4D97-AF65-F5344CB8AC3E}">
        <p14:creationId xmlns:p14="http://schemas.microsoft.com/office/powerpoint/2010/main" val="366896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6</a:t>
            </a:fld>
            <a:endParaRPr lang="en-US"/>
          </a:p>
        </p:txBody>
      </p:sp>
    </p:spTree>
    <p:extLst>
      <p:ext uri="{BB962C8B-B14F-4D97-AF65-F5344CB8AC3E}">
        <p14:creationId xmlns:p14="http://schemas.microsoft.com/office/powerpoint/2010/main" val="2940666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39</a:t>
            </a:fld>
            <a:endParaRPr lang="en-US"/>
          </a:p>
        </p:txBody>
      </p:sp>
    </p:spTree>
    <p:extLst>
      <p:ext uri="{BB962C8B-B14F-4D97-AF65-F5344CB8AC3E}">
        <p14:creationId xmlns:p14="http://schemas.microsoft.com/office/powerpoint/2010/main" val="394831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7</a:t>
            </a:fld>
            <a:endParaRPr lang="en-US"/>
          </a:p>
        </p:txBody>
      </p:sp>
    </p:spTree>
    <p:extLst>
      <p:ext uri="{BB962C8B-B14F-4D97-AF65-F5344CB8AC3E}">
        <p14:creationId xmlns:p14="http://schemas.microsoft.com/office/powerpoint/2010/main" val="3764154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9</a:t>
            </a:fld>
            <a:endParaRPr lang="en-US"/>
          </a:p>
        </p:txBody>
      </p:sp>
    </p:spTree>
    <p:extLst>
      <p:ext uri="{BB962C8B-B14F-4D97-AF65-F5344CB8AC3E}">
        <p14:creationId xmlns:p14="http://schemas.microsoft.com/office/powerpoint/2010/main" val="701875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10</a:t>
            </a:fld>
            <a:endParaRPr lang="en-US"/>
          </a:p>
        </p:txBody>
      </p:sp>
    </p:spTree>
    <p:extLst>
      <p:ext uri="{BB962C8B-B14F-4D97-AF65-F5344CB8AC3E}">
        <p14:creationId xmlns:p14="http://schemas.microsoft.com/office/powerpoint/2010/main" val="3822411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6F9B458-B4AF-4306-A9A3-E081B5AC7A16}" type="slidenum">
              <a:rPr lang="en-US" smtClean="0"/>
              <a:t>11</a:t>
            </a:fld>
            <a:endParaRPr lang="en-US"/>
          </a:p>
        </p:txBody>
      </p:sp>
    </p:spTree>
    <p:extLst>
      <p:ext uri="{BB962C8B-B14F-4D97-AF65-F5344CB8AC3E}">
        <p14:creationId xmlns:p14="http://schemas.microsoft.com/office/powerpoint/2010/main" val="2518769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12</a:t>
            </a:fld>
            <a:endParaRPr lang="en-US"/>
          </a:p>
        </p:txBody>
      </p:sp>
    </p:spTree>
    <p:extLst>
      <p:ext uri="{BB962C8B-B14F-4D97-AF65-F5344CB8AC3E}">
        <p14:creationId xmlns:p14="http://schemas.microsoft.com/office/powerpoint/2010/main" val="307521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9B458-B4AF-4306-A9A3-E081B5AC7A16}" type="slidenum">
              <a:rPr lang="en-US" smtClean="0"/>
              <a:t>13</a:t>
            </a:fld>
            <a:endParaRPr lang="en-US"/>
          </a:p>
        </p:txBody>
      </p:sp>
    </p:spTree>
    <p:extLst>
      <p:ext uri="{BB962C8B-B14F-4D97-AF65-F5344CB8AC3E}">
        <p14:creationId xmlns:p14="http://schemas.microsoft.com/office/powerpoint/2010/main" val="3373585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8127-0748-4D27-8CA3-ED6BFEA3D559}"/>
              </a:ext>
            </a:extLst>
          </p:cNvPr>
          <p:cNvSpPr>
            <a:spLocks noGrp="1"/>
          </p:cNvSpPr>
          <p:nvPr>
            <p:ph type="title" hasCustomPrompt="1"/>
          </p:nvPr>
        </p:nvSpPr>
        <p:spPr>
          <a:xfrm>
            <a:off x="681645" y="1584937"/>
            <a:ext cx="7827990" cy="1657291"/>
          </a:xfrm>
          <a:prstGeom prst="rect">
            <a:avLst/>
          </a:prstGeom>
        </p:spPr>
        <p:txBody>
          <a:bodyPr/>
          <a:lstStyle>
            <a:lvl1pPr>
              <a:defRPr sz="3600" b="1">
                <a:solidFill>
                  <a:srgbClr val="082544"/>
                </a:solidFill>
              </a:defRPr>
            </a:lvl1pPr>
          </a:lstStyle>
          <a:p>
            <a:r>
              <a:rPr lang="en-US" dirty="0"/>
              <a:t>Title of Your Program</a:t>
            </a:r>
          </a:p>
        </p:txBody>
      </p:sp>
      <p:sp>
        <p:nvSpPr>
          <p:cNvPr id="4" name="Text Placeholder 1">
            <a:extLst>
              <a:ext uri="{FF2B5EF4-FFF2-40B4-BE49-F238E27FC236}">
                <a16:creationId xmlns:a16="http://schemas.microsoft.com/office/drawing/2014/main" id="{16602893-9308-40DC-9B29-715B7C79E19E}"/>
              </a:ext>
            </a:extLst>
          </p:cNvPr>
          <p:cNvSpPr>
            <a:spLocks noGrp="1"/>
          </p:cNvSpPr>
          <p:nvPr>
            <p:ph type="body" sz="quarter" idx="14" hasCustomPrompt="1"/>
          </p:nvPr>
        </p:nvSpPr>
        <p:spPr>
          <a:xfrm>
            <a:off x="2314120" y="3321583"/>
            <a:ext cx="6195515" cy="254925"/>
          </a:xfrm>
          <a:prstGeom prst="rect">
            <a:avLst/>
          </a:prstGeom>
        </p:spPr>
        <p:txBody>
          <a:bodyPr/>
          <a:lstStyle>
            <a:lvl1pPr marL="0" indent="0">
              <a:buNone/>
              <a:defRPr sz="2000" b="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err="1"/>
              <a:t>Firstname</a:t>
            </a:r>
            <a:r>
              <a:rPr lang="en-US" dirty="0"/>
              <a:t> </a:t>
            </a:r>
            <a:r>
              <a:rPr lang="en-US" dirty="0" err="1"/>
              <a:t>Lastname</a:t>
            </a:r>
            <a:endParaRPr lang="en-US" dirty="0"/>
          </a:p>
        </p:txBody>
      </p:sp>
      <p:sp>
        <p:nvSpPr>
          <p:cNvPr id="14" name="Text Placeholder 2">
            <a:extLst>
              <a:ext uri="{FF2B5EF4-FFF2-40B4-BE49-F238E27FC236}">
                <a16:creationId xmlns:a16="http://schemas.microsoft.com/office/drawing/2014/main" id="{761BBEED-1AD8-48B3-9FDD-DC3A95A3D21C}"/>
              </a:ext>
            </a:extLst>
          </p:cNvPr>
          <p:cNvSpPr>
            <a:spLocks noGrp="1"/>
          </p:cNvSpPr>
          <p:nvPr>
            <p:ph type="body" sz="quarter" idx="12" hasCustomPrompt="1"/>
          </p:nvPr>
        </p:nvSpPr>
        <p:spPr>
          <a:xfrm>
            <a:off x="2314120" y="3615771"/>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p>
        </p:txBody>
      </p:sp>
      <p:sp>
        <p:nvSpPr>
          <p:cNvPr id="15" name="Text Placeholder 3">
            <a:extLst>
              <a:ext uri="{FF2B5EF4-FFF2-40B4-BE49-F238E27FC236}">
                <a16:creationId xmlns:a16="http://schemas.microsoft.com/office/drawing/2014/main" id="{C5660E2F-91B3-40BF-9C96-9CF058A65AE1}"/>
              </a:ext>
            </a:extLst>
          </p:cNvPr>
          <p:cNvSpPr>
            <a:spLocks noGrp="1"/>
          </p:cNvSpPr>
          <p:nvPr>
            <p:ph type="body" sz="quarter" idx="13" hasCustomPrompt="1"/>
          </p:nvPr>
        </p:nvSpPr>
        <p:spPr>
          <a:xfrm>
            <a:off x="2314120" y="3908513"/>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Institution</a:t>
            </a:r>
          </a:p>
        </p:txBody>
      </p:sp>
      <p:sp>
        <p:nvSpPr>
          <p:cNvPr id="13" name="Text Placeholder 4">
            <a:extLst>
              <a:ext uri="{FF2B5EF4-FFF2-40B4-BE49-F238E27FC236}">
                <a16:creationId xmlns:a16="http://schemas.microsoft.com/office/drawing/2014/main" id="{FA9266FA-61D7-4BB3-868A-EB7486B28B53}"/>
              </a:ext>
            </a:extLst>
          </p:cNvPr>
          <p:cNvSpPr>
            <a:spLocks noGrp="1"/>
          </p:cNvSpPr>
          <p:nvPr>
            <p:ph type="body" sz="quarter" idx="11" hasCustomPrompt="1"/>
          </p:nvPr>
        </p:nvSpPr>
        <p:spPr>
          <a:xfrm>
            <a:off x="2314120" y="4201255"/>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Email address</a:t>
            </a:r>
          </a:p>
        </p:txBody>
      </p:sp>
    </p:spTree>
    <p:extLst>
      <p:ext uri="{BB962C8B-B14F-4D97-AF65-F5344CB8AC3E}">
        <p14:creationId xmlns:p14="http://schemas.microsoft.com/office/powerpoint/2010/main" val="322376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E7792-D92A-4DE7-90A9-94BBCEBFBC15}"/>
              </a:ext>
            </a:extLst>
          </p:cNvPr>
          <p:cNvSpPr txBox="1"/>
          <p:nvPr userDrawn="1"/>
        </p:nvSpPr>
        <p:spPr>
          <a:xfrm>
            <a:off x="2971624" y="2896106"/>
            <a:ext cx="3200747"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BREAK</a:t>
            </a:r>
          </a:p>
        </p:txBody>
      </p:sp>
    </p:spTree>
    <p:extLst>
      <p:ext uri="{BB962C8B-B14F-4D97-AF65-F5344CB8AC3E}">
        <p14:creationId xmlns:p14="http://schemas.microsoft.com/office/powerpoint/2010/main" val="50919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37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CF21F0E-3925-4F9D-8402-2721216E8787}"/>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resource here.</a:t>
            </a:r>
          </a:p>
          <a:p>
            <a:pPr lvl="0"/>
            <a:endParaRPr lang="en-US" dirty="0"/>
          </a:p>
        </p:txBody>
      </p:sp>
    </p:spTree>
    <p:extLst>
      <p:ext uri="{BB962C8B-B14F-4D97-AF65-F5344CB8AC3E}">
        <p14:creationId xmlns:p14="http://schemas.microsoft.com/office/powerpoint/2010/main" val="178076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5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F72DF70-E7CB-47F8-8511-273BE15C0274}"/>
              </a:ext>
            </a:extLst>
          </p:cNvPr>
          <p:cNvSpPr>
            <a:spLocks noGrp="1"/>
          </p:cNvSpPr>
          <p:nvPr>
            <p:ph type="body" sz="quarter" idx="13"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key takeaway here.</a:t>
            </a:r>
          </a:p>
          <a:p>
            <a:pPr lvl="0"/>
            <a:endParaRPr lang="en-US" dirty="0"/>
          </a:p>
        </p:txBody>
      </p:sp>
    </p:spTree>
    <p:extLst>
      <p:ext uri="{BB962C8B-B14F-4D97-AF65-F5344CB8AC3E}">
        <p14:creationId xmlns:p14="http://schemas.microsoft.com/office/powerpoint/2010/main" val="523874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24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42189-58C8-4378-B289-69C05A0C09DD}"/>
              </a:ext>
            </a:extLst>
          </p:cNvPr>
          <p:cNvSpPr>
            <a:spLocks noGrp="1"/>
          </p:cNvSpPr>
          <p:nvPr>
            <p:ph type="body" sz="quarter" idx="10" hasCustomPrompt="1"/>
          </p:nvPr>
        </p:nvSpPr>
        <p:spPr>
          <a:xfrm>
            <a:off x="548785" y="3624060"/>
            <a:ext cx="7921884" cy="357736"/>
          </a:xfrm>
          <a:prstGeom prst="rect">
            <a:avLst/>
          </a:prstGeom>
        </p:spPr>
        <p:txBody>
          <a:bodyPr/>
          <a:lstStyle>
            <a:lvl1pPr marL="0" indent="0">
              <a:buNone/>
              <a:defRPr sz="2000" i="1" u="sng">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Link Goes Here</a:t>
            </a:r>
          </a:p>
        </p:txBody>
      </p:sp>
    </p:spTree>
    <p:extLst>
      <p:ext uri="{BB962C8B-B14F-4D97-AF65-F5344CB8AC3E}">
        <p14:creationId xmlns:p14="http://schemas.microsoft.com/office/powerpoint/2010/main" val="384454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25FF27-AE16-4ADC-895C-72A309D8C2B4}"/>
              </a:ext>
            </a:extLst>
          </p:cNvPr>
          <p:cNvSpPr>
            <a:spLocks noGrp="1"/>
          </p:cNvSpPr>
          <p:nvPr>
            <p:ph type="body" sz="quarter" idx="10" hasCustomPrompt="1"/>
          </p:nvPr>
        </p:nvSpPr>
        <p:spPr>
          <a:xfrm>
            <a:off x="4272136" y="2294110"/>
            <a:ext cx="3915900" cy="1944687"/>
          </a:xfrm>
          <a:prstGeom prst="rect">
            <a:avLst/>
          </a:prstGeom>
        </p:spPr>
        <p:txBody>
          <a:bodyPr/>
          <a:lstStyle>
            <a:lvl1pPr marL="0" indent="0">
              <a:buNone/>
              <a:defRPr sz="2400"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After participating…</a:t>
            </a:r>
          </a:p>
        </p:txBody>
      </p:sp>
      <p:sp>
        <p:nvSpPr>
          <p:cNvPr id="3" name="TextBox 2">
            <a:extLst>
              <a:ext uri="{FF2B5EF4-FFF2-40B4-BE49-F238E27FC236}">
                <a16:creationId xmlns:a16="http://schemas.microsoft.com/office/drawing/2014/main" id="{E12E8504-FA9E-4913-A725-8C8EDB9745F1}"/>
              </a:ext>
            </a:extLst>
          </p:cNvPr>
          <p:cNvSpPr txBox="1"/>
          <p:nvPr userDrawn="1"/>
        </p:nvSpPr>
        <p:spPr>
          <a:xfrm>
            <a:off x="847725" y="2686096"/>
            <a:ext cx="3038475" cy="1477328"/>
          </a:xfrm>
          <a:prstGeom prst="rect">
            <a:avLst/>
          </a:prstGeom>
          <a:noFill/>
        </p:spPr>
        <p:txBody>
          <a:bodyPr wrap="square" rtlCol="0">
            <a:spAutoFit/>
          </a:bodyPr>
          <a:lstStyle/>
          <a:p>
            <a:r>
              <a:rPr lang="en-US" sz="4500"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a:t>
            </a:r>
          </a:p>
          <a:p>
            <a:r>
              <a:rPr lang="en-US" sz="45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Tree>
    <p:extLst>
      <p:ext uri="{BB962C8B-B14F-4D97-AF65-F5344CB8AC3E}">
        <p14:creationId xmlns:p14="http://schemas.microsoft.com/office/powerpoint/2010/main" val="294390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A6289F-7454-4ADB-84F7-52E2C8551086}"/>
              </a:ext>
            </a:extLst>
          </p:cNvPr>
          <p:cNvSpPr>
            <a:spLocks noGrp="1"/>
          </p:cNvSpPr>
          <p:nvPr>
            <p:ph type="dt" sz="half" idx="10"/>
          </p:nvPr>
        </p:nvSpPr>
        <p:spPr>
          <a:xfrm>
            <a:off x="628650" y="6356350"/>
            <a:ext cx="2057400" cy="365125"/>
          </a:xfrm>
          <a:prstGeom prst="rect">
            <a:avLst/>
          </a:prstGeom>
        </p:spPr>
        <p:txBody>
          <a:bodyPr/>
          <a:lstStyle/>
          <a:p>
            <a:fld id="{EE8BDEF4-1787-473A-AECE-06E2B91E7DFA}" type="datetimeFigureOut">
              <a:rPr lang="en-US" smtClean="0"/>
              <a:t>2/10/2021</a:t>
            </a:fld>
            <a:endParaRPr lang="en-US"/>
          </a:p>
        </p:txBody>
      </p:sp>
      <p:sp>
        <p:nvSpPr>
          <p:cNvPr id="5" name="Footer Placeholder 4">
            <a:extLst>
              <a:ext uri="{FF2B5EF4-FFF2-40B4-BE49-F238E27FC236}">
                <a16:creationId xmlns:a16="http://schemas.microsoft.com/office/drawing/2014/main" id="{66555206-023C-4494-B65B-E9B0F5B3119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5DFA3-64E7-48C9-ACC1-3124ADABC561}"/>
              </a:ext>
            </a:extLst>
          </p:cNvPr>
          <p:cNvSpPr>
            <a:spLocks noGrp="1"/>
          </p:cNvSpPr>
          <p:nvPr>
            <p:ph type="sldNum" sz="quarter" idx="12"/>
          </p:nvPr>
        </p:nvSpPr>
        <p:spPr>
          <a:xfrm>
            <a:off x="6457950" y="6356350"/>
            <a:ext cx="2057400" cy="365125"/>
          </a:xfrm>
          <a:prstGeom prst="rect">
            <a:avLst/>
          </a:prstGeom>
        </p:spPr>
        <p:txBody>
          <a:bodyPr/>
          <a:lstStyle/>
          <a:p>
            <a:fld id="{9B47C7CA-378B-4769-A7A0-C178358627BF}" type="slidenum">
              <a:rPr lang="en-US" smtClean="0"/>
              <a:t>‹#›</a:t>
            </a:fld>
            <a:endParaRPr lang="en-US"/>
          </a:p>
        </p:txBody>
      </p:sp>
      <p:sp>
        <p:nvSpPr>
          <p:cNvPr id="7" name="Text Placeholder 3">
            <a:extLst>
              <a:ext uri="{FF2B5EF4-FFF2-40B4-BE49-F238E27FC236}">
                <a16:creationId xmlns:a16="http://schemas.microsoft.com/office/drawing/2014/main" id="{8239ADC2-DC11-4C31-AF0E-A614514F0629}"/>
              </a:ext>
            </a:extLst>
          </p:cNvPr>
          <p:cNvSpPr>
            <a:spLocks noGrp="1"/>
          </p:cNvSpPr>
          <p:nvPr>
            <p:ph type="body" sz="quarter" idx="13" hasCustomPrompt="1"/>
          </p:nvPr>
        </p:nvSpPr>
        <p:spPr>
          <a:xfrm>
            <a:off x="1113234" y="1961600"/>
            <a:ext cx="6917531" cy="1944687"/>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…you can fill in the blanks here.</a:t>
            </a:r>
          </a:p>
        </p:txBody>
      </p:sp>
    </p:spTree>
    <p:extLst>
      <p:ext uri="{BB962C8B-B14F-4D97-AF65-F5344CB8AC3E}">
        <p14:creationId xmlns:p14="http://schemas.microsoft.com/office/powerpoint/2010/main" val="257519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0E08BF-D930-4492-8496-08B14E0D4605}"/>
              </a:ext>
            </a:extLst>
          </p:cNvPr>
          <p:cNvSpPr>
            <a:spLocks noGrp="1"/>
          </p:cNvSpPr>
          <p:nvPr>
            <p:ph type="body" sz="quarter" idx="10" hasCustomPrompt="1"/>
          </p:nvPr>
        </p:nvSpPr>
        <p:spPr>
          <a:xfrm>
            <a:off x="5162550" y="1728788"/>
            <a:ext cx="3681413" cy="4556125"/>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Insert agenda here</a:t>
            </a:r>
          </a:p>
        </p:txBody>
      </p:sp>
    </p:spTree>
    <p:extLst>
      <p:ext uri="{BB962C8B-B14F-4D97-AF65-F5344CB8AC3E}">
        <p14:creationId xmlns:p14="http://schemas.microsoft.com/office/powerpoint/2010/main" val="312098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4E8896-1F85-4E4D-BEC3-6799EDD92A42}"/>
              </a:ext>
            </a:extLst>
          </p:cNvPr>
          <p:cNvSpPr>
            <a:spLocks noGrp="1"/>
          </p:cNvSpPr>
          <p:nvPr>
            <p:ph type="body" sz="quarter" idx="10" hasCustomPrompt="1"/>
          </p:nvPr>
        </p:nvSpPr>
        <p:spPr>
          <a:xfrm>
            <a:off x="1762125" y="3906751"/>
            <a:ext cx="2144713" cy="1389063"/>
          </a:xfrm>
          <a:prstGeom prst="rect">
            <a:avLst/>
          </a:prstGeom>
        </p:spPr>
        <p:txBody>
          <a:bodyPr/>
          <a:lstStyle>
            <a:lvl1pPr marL="0" indent="0">
              <a:buNone/>
              <a:defRPr sz="10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1</a:t>
            </a:r>
          </a:p>
        </p:txBody>
      </p:sp>
      <p:sp>
        <p:nvSpPr>
          <p:cNvPr id="6" name="Text Placeholder 5">
            <a:extLst>
              <a:ext uri="{FF2B5EF4-FFF2-40B4-BE49-F238E27FC236}">
                <a16:creationId xmlns:a16="http://schemas.microsoft.com/office/drawing/2014/main" id="{2B9D55B2-C4D9-4FF2-9B01-E3E9DFE8DA36}"/>
              </a:ext>
            </a:extLst>
          </p:cNvPr>
          <p:cNvSpPr>
            <a:spLocks noGrp="1"/>
          </p:cNvSpPr>
          <p:nvPr>
            <p:ph type="body" sz="quarter" idx="11" hasCustomPrompt="1"/>
          </p:nvPr>
        </p:nvSpPr>
        <p:spPr>
          <a:xfrm>
            <a:off x="938673" y="5461460"/>
            <a:ext cx="7390680" cy="939340"/>
          </a:xfrm>
          <a:prstGeom prst="rect">
            <a:avLst/>
          </a:prstGeom>
        </p:spPr>
        <p:txBody>
          <a:bodyPr/>
          <a:lstStyle>
            <a:lvl1pPr marL="0" indent="0">
              <a:buNone/>
              <a:defRPr b="1">
                <a:solidFill>
                  <a:schemeClr val="bg1"/>
                </a:solidFill>
              </a:defRPr>
            </a:lvl1pPr>
          </a:lstStyle>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 Place to Put an Exciting </a:t>
            </a:r>
            <a:b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for Your Section</a:t>
            </a:r>
            <a:endParaRPr lang="en-US" dirty="0"/>
          </a:p>
        </p:txBody>
      </p:sp>
    </p:spTree>
    <p:extLst>
      <p:ext uri="{BB962C8B-B14F-4D97-AF65-F5344CB8AC3E}">
        <p14:creationId xmlns:p14="http://schemas.microsoft.com/office/powerpoint/2010/main" val="193395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dirty="0"/>
          </a:p>
        </p:txBody>
      </p:sp>
    </p:spTree>
    <p:extLst>
      <p:ext uri="{BB962C8B-B14F-4D97-AF65-F5344CB8AC3E}">
        <p14:creationId xmlns:p14="http://schemas.microsoft.com/office/powerpoint/2010/main" val="197323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dirty="0"/>
          </a:p>
        </p:txBody>
      </p:sp>
    </p:spTree>
    <p:extLst>
      <p:ext uri="{BB962C8B-B14F-4D97-AF65-F5344CB8AC3E}">
        <p14:creationId xmlns:p14="http://schemas.microsoft.com/office/powerpoint/2010/main" val="3121224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E8C1847-AE20-4F28-8F14-9FADC900BDB9}"/>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activity here.</a:t>
            </a:r>
          </a:p>
          <a:p>
            <a:pPr lvl="0"/>
            <a:endParaRPr lang="en-US" dirty="0"/>
          </a:p>
        </p:txBody>
      </p:sp>
    </p:spTree>
    <p:extLst>
      <p:ext uri="{BB962C8B-B14F-4D97-AF65-F5344CB8AC3E}">
        <p14:creationId xmlns:p14="http://schemas.microsoft.com/office/powerpoint/2010/main" val="187027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10.xml"/><Relationship Id="rId5" Type="http://schemas.openxmlformats.org/officeDocument/2006/relationships/image" Target="../media/image12.png"/><Relationship Id="rId4" Type="http://schemas.microsoft.com/office/2007/relationships/hdphoto" Target="../media/hdphoto6.wdp"/></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1.xml"/><Relationship Id="rId1" Type="http://schemas.openxmlformats.org/officeDocument/2006/relationships/slideLayout" Target="../slideLayouts/slideLayout11.xml"/><Relationship Id="rId5" Type="http://schemas.openxmlformats.org/officeDocument/2006/relationships/image" Target="../media/image1.png"/><Relationship Id="rId4" Type="http://schemas.microsoft.com/office/2007/relationships/hdphoto" Target="../media/hdphoto7.wdp"/></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2.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3.xml"/><Relationship Id="rId1" Type="http://schemas.openxmlformats.org/officeDocument/2006/relationships/slideLayout" Target="../slideLayouts/slideLayout13.xml"/><Relationship Id="rId5" Type="http://schemas.openxmlformats.org/officeDocument/2006/relationships/image" Target="../media/image16.png"/><Relationship Id="rId4" Type="http://schemas.microsoft.com/office/2007/relationships/hdphoto" Target="../media/hdphoto8.wdp"/></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4.xml"/><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9.wdp"/></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5.xml"/><Relationship Id="rId1" Type="http://schemas.openxmlformats.org/officeDocument/2006/relationships/slideLayout" Target="../slideLayouts/slideLayout15.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10.wdp"/></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6.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0.png"/><Relationship Id="rId4" Type="http://schemas.microsoft.com/office/2007/relationships/hdphoto" Target="../media/hdphoto10.wdp"/></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4" Type="http://schemas.microsoft.com/office/2007/relationships/hdphoto" Target="../media/hdphoto2.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5.xml"/><Relationship Id="rId4" Type="http://schemas.microsoft.com/office/2007/relationships/hdphoto" Target="../media/hdphoto3.wdp"/></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4.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9.xml"/><Relationship Id="rId5" Type="http://schemas.openxmlformats.org/officeDocument/2006/relationships/image" Target="../media/image11.png"/><Relationship Id="rId4" Type="http://schemas.microsoft.com/office/2007/relationships/hdphoto" Target="../media/hdphoto5.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DA031-D1BE-45D7-B8DD-7E8473915003}"/>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A12037F8-B497-4589-BD96-77DD7E49203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158" y="6389217"/>
            <a:ext cx="1513683" cy="327965"/>
          </a:xfrm>
          <a:prstGeom prst="rect">
            <a:avLst/>
          </a:prstGeom>
        </p:spPr>
      </p:pic>
      <p:sp>
        <p:nvSpPr>
          <p:cNvPr id="13" name="Rectangle 7">
            <a:extLst>
              <a:ext uri="{FF2B5EF4-FFF2-40B4-BE49-F238E27FC236}">
                <a16:creationId xmlns:a16="http://schemas.microsoft.com/office/drawing/2014/main" id="{AB064E9A-385A-4D5F-98A0-42C02D8B3D91}"/>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3594793"/>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6"/>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667657"/>
            <a:ext cx="7486650" cy="5529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667657"/>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009969" y="764456"/>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35267" y="653143"/>
            <a:ext cx="801914" cy="801914"/>
          </a:xfrm>
          <a:prstGeom prst="rect">
            <a:avLst/>
          </a:prstGeom>
        </p:spPr>
      </p:pic>
    </p:spTree>
    <p:extLst>
      <p:ext uri="{BB962C8B-B14F-4D97-AF65-F5344CB8AC3E}">
        <p14:creationId xmlns:p14="http://schemas.microsoft.com/office/powerpoint/2010/main" val="2396826574"/>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ck hanging from the side of a variety of different colors&#10;&#10;Description automatically generated">
            <a:extLst>
              <a:ext uri="{FF2B5EF4-FFF2-40B4-BE49-F238E27FC236}">
                <a16:creationId xmlns:a16="http://schemas.microsoft.com/office/drawing/2014/main" id="{F2CB744B-6E20-4125-B770-AF05A05ACC3E}"/>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25000"/>
          <a:stretch/>
        </p:blipFill>
        <p:spPr>
          <a:xfrm>
            <a:off x="-1" y="0"/>
            <a:ext cx="9143999"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2"/>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3393879884"/>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176C2E0-583A-4171-ABCF-2DC526F4BCAF}"/>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695449" y="2921168"/>
            <a:ext cx="5753100"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43803184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F348FF2B-0586-49AE-9FC9-C5F291E0CCA9}"/>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879473" y="2801107"/>
            <a:ext cx="2962275"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sign&#10;&#10;Description automatically generated">
            <a:extLst>
              <a:ext uri="{FF2B5EF4-FFF2-40B4-BE49-F238E27FC236}">
                <a16:creationId xmlns:a16="http://schemas.microsoft.com/office/drawing/2014/main" id="{4E0758A2-7D14-41D7-AB80-98A0FA50C7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59981" y="3195635"/>
            <a:ext cx="1197519" cy="1197519"/>
          </a:xfrm>
          <a:prstGeom prst="rect">
            <a:avLst/>
          </a:prstGeom>
        </p:spPr>
      </p:pic>
    </p:spTree>
    <p:extLst>
      <p:ext uri="{BB962C8B-B14F-4D97-AF65-F5344CB8AC3E}">
        <p14:creationId xmlns:p14="http://schemas.microsoft.com/office/powerpoint/2010/main" val="194506105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C8F23DD0-4AB6-44A6-8076-F78795630222}"/>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41841EBD-FA71-43B2-8ACC-B2EF991606F3}"/>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8B4B4A-6EA0-49F4-971B-FCA7E0B7C2DE}"/>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4FF4FA-3592-4E4A-85EF-8F6816AD7CD1}"/>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D59A70-BB11-483D-8238-2CFC7890C37E}"/>
              </a:ext>
            </a:extLst>
          </p:cNvPr>
          <p:cNvSpPr/>
          <p:nvPr userDrawn="1"/>
        </p:nvSpPr>
        <p:spPr>
          <a:xfrm>
            <a:off x="828675" y="462455"/>
            <a:ext cx="7486650" cy="593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5530B8-ABCB-4618-8CBB-47F95E2AE5E1}"/>
              </a:ext>
            </a:extLst>
          </p:cNvPr>
          <p:cNvSpPr/>
          <p:nvPr userDrawn="1"/>
        </p:nvSpPr>
        <p:spPr>
          <a:xfrm>
            <a:off x="828674" y="462455"/>
            <a:ext cx="7486650" cy="725533"/>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E589E5-830B-44BA-BD80-9FE03AFA5958}"/>
              </a:ext>
            </a:extLst>
          </p:cNvPr>
          <p:cNvSpPr txBox="1"/>
          <p:nvPr userDrawn="1"/>
        </p:nvSpPr>
        <p:spPr>
          <a:xfrm>
            <a:off x="921515" y="552245"/>
            <a:ext cx="3230071"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4" name="Rectangle 7">
            <a:extLst>
              <a:ext uri="{FF2B5EF4-FFF2-40B4-BE49-F238E27FC236}">
                <a16:creationId xmlns:a16="http://schemas.microsoft.com/office/drawing/2014/main" id="{0B4F83E8-58A6-4B1C-86E4-38CD6B08DB7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864894DB-EA53-4F7A-9DE4-B9DD0DCDA0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57322" y="528956"/>
            <a:ext cx="598761" cy="598761"/>
          </a:xfrm>
          <a:prstGeom prst="rect">
            <a:avLst/>
          </a:prstGeom>
        </p:spPr>
      </p:pic>
    </p:spTree>
    <p:extLst>
      <p:ext uri="{BB962C8B-B14F-4D97-AF65-F5344CB8AC3E}">
        <p14:creationId xmlns:p14="http://schemas.microsoft.com/office/powerpoint/2010/main" val="118508757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2B04FC17-DA3E-49B4-AC99-A826C61DA2E1}"/>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DE7D4BB0-FF86-423A-9C5A-921B2A00A008}"/>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8EC4D3-E0D2-4DED-9A9E-2ED9B1471F75}"/>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75B9BE-26DB-4C96-9E65-8D1DD6DB0D80}"/>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F099F8-20FE-4478-9501-73CCC82FADD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E2A914-C17E-4A98-885E-DFCFDDC1A7AB}"/>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CDB97E-38F8-4E8A-9FD6-B89D7566D942}"/>
              </a:ext>
            </a:extLst>
          </p:cNvPr>
          <p:cNvSpPr txBox="1"/>
          <p:nvPr userDrawn="1"/>
        </p:nvSpPr>
        <p:spPr>
          <a:xfrm>
            <a:off x="871160" y="2809420"/>
            <a:ext cx="3060760" cy="515526"/>
          </a:xfrm>
          <a:prstGeom prst="rect">
            <a:avLst/>
          </a:prstGeom>
          <a:noFill/>
        </p:spPr>
        <p:txBody>
          <a:bodyPr wrap="square" rtlCol="0">
            <a:spAutoFit/>
          </a:bodyPr>
          <a:lstStyle/>
          <a:p>
            <a:r>
              <a:rPr lang="en-US" sz="275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830BE601-916E-48B6-AC27-395EA2326866}"/>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A6A0F5A6-1201-4E8E-AE78-2DB61DB3566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18549" y="3199984"/>
            <a:ext cx="782524" cy="782524"/>
          </a:xfrm>
          <a:prstGeom prst="rect">
            <a:avLst/>
          </a:prstGeom>
        </p:spPr>
      </p:pic>
    </p:spTree>
    <p:extLst>
      <p:ext uri="{BB962C8B-B14F-4D97-AF65-F5344CB8AC3E}">
        <p14:creationId xmlns:p14="http://schemas.microsoft.com/office/powerpoint/2010/main" val="35666691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927F93BC-4641-43BF-8834-E1D201E1AD45}"/>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4E1BBDD0-EFA1-497B-A84A-85F8574BA134}"/>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F94A4-AEA7-4363-A1CF-0FAB14F25F36}"/>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BA65F0-C21B-43B1-BC4B-7FED27ACF373}"/>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280E6-7FF9-4AEB-9F91-8F615AC69318}"/>
              </a:ext>
            </a:extLst>
          </p:cNvPr>
          <p:cNvSpPr/>
          <p:nvPr userDrawn="1"/>
        </p:nvSpPr>
        <p:spPr>
          <a:xfrm>
            <a:off x="828675" y="685799"/>
            <a:ext cx="7486650"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69691-C06C-4B5E-9696-64BC668C685B}"/>
              </a:ext>
            </a:extLst>
          </p:cNvPr>
          <p:cNvSpPr/>
          <p:nvPr userDrawn="1"/>
        </p:nvSpPr>
        <p:spPr>
          <a:xfrm>
            <a:off x="828674" y="685799"/>
            <a:ext cx="7486650" cy="64989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2AEB32-A158-4FAE-8AAB-A620F3D85930}"/>
              </a:ext>
            </a:extLst>
          </p:cNvPr>
          <p:cNvSpPr txBox="1"/>
          <p:nvPr userDrawn="1"/>
        </p:nvSpPr>
        <p:spPr>
          <a:xfrm>
            <a:off x="960060" y="730892"/>
            <a:ext cx="3878640" cy="553998"/>
          </a:xfrm>
          <a:prstGeom prst="rect">
            <a:avLst/>
          </a:prstGeom>
          <a:noFill/>
        </p:spPr>
        <p:txBody>
          <a:bodyPr wrap="square" rtlCol="0">
            <a:spAutoFit/>
          </a:bodyPr>
          <a:lstStyle/>
          <a:p>
            <a:r>
              <a:rPr lang="en-US" sz="3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012156B5-ABB1-4279-B436-81280E42B6D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394BDDD9-3C20-404C-BBFB-0FD9A7B28FC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47403" y="730892"/>
            <a:ext cx="553998" cy="553998"/>
          </a:xfrm>
          <a:prstGeom prst="rect">
            <a:avLst/>
          </a:prstGeom>
        </p:spPr>
      </p:pic>
    </p:spTree>
    <p:extLst>
      <p:ext uri="{BB962C8B-B14F-4D97-AF65-F5344CB8AC3E}">
        <p14:creationId xmlns:p14="http://schemas.microsoft.com/office/powerpoint/2010/main" val="70009307"/>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495299" y="1095583"/>
            <a:ext cx="5499102" cy="1107996"/>
          </a:xfrm>
          <a:prstGeom prst="rect">
            <a:avLst/>
          </a:prstGeom>
          <a:noFill/>
        </p:spPr>
        <p:txBody>
          <a:bodyPr wrap="square" rtlCol="0">
            <a:spAutoFit/>
          </a:bodyPr>
          <a:lstStyle/>
          <a:p>
            <a:pPr algn="l"/>
            <a:r>
              <a:rPr lang="en-US" sz="6600" b="1" i="1" strike="noStrike" spc="300" dirty="0">
                <a:solidFill>
                  <a:srgbClr val="082544"/>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10" name="Rectangle 9">
            <a:extLst>
              <a:ext uri="{FF2B5EF4-FFF2-40B4-BE49-F238E27FC236}">
                <a16:creationId xmlns:a16="http://schemas.microsoft.com/office/drawing/2014/main" id="{645D170C-B350-4EE9-95B1-4A67F6E8B2FE}"/>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2005" y="6366114"/>
            <a:ext cx="1573821" cy="340994"/>
          </a:xfrm>
          <a:prstGeom prst="rect">
            <a:avLst/>
          </a:prstGeom>
        </p:spPr>
      </p:pic>
      <p:sp>
        <p:nvSpPr>
          <p:cNvPr id="2" name="TextBox 1">
            <a:extLst>
              <a:ext uri="{FF2B5EF4-FFF2-40B4-BE49-F238E27FC236}">
                <a16:creationId xmlns:a16="http://schemas.microsoft.com/office/drawing/2014/main" id="{596C28E7-C89E-4D31-9308-D2EF0B7D7389}"/>
              </a:ext>
            </a:extLst>
          </p:cNvPr>
          <p:cNvSpPr txBox="1"/>
          <p:nvPr userDrawn="1"/>
        </p:nvSpPr>
        <p:spPr>
          <a:xfrm>
            <a:off x="495299" y="2468771"/>
            <a:ext cx="6400801" cy="1015663"/>
          </a:xfrm>
          <a:prstGeom prst="rect">
            <a:avLst/>
          </a:prstGeom>
          <a:noFill/>
        </p:spPr>
        <p:txBody>
          <a:bodyPr wrap="square" rtlCol="0">
            <a:spAutoFit/>
          </a:bodyPr>
          <a:lstStyle/>
          <a:p>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Please remember to complete the </a:t>
            </a:r>
            <a:r>
              <a:rPr lang="en-US" sz="2000" b="0" i="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event evaluation</a:t>
            </a: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Your comments will help us continually improve the quality of our programs.</a:t>
            </a:r>
          </a:p>
        </p:txBody>
      </p:sp>
      <p:sp>
        <p:nvSpPr>
          <p:cNvPr id="14" name="Rectangle 7">
            <a:extLst>
              <a:ext uri="{FF2B5EF4-FFF2-40B4-BE49-F238E27FC236}">
                <a16:creationId xmlns:a16="http://schemas.microsoft.com/office/drawing/2014/main" id="{50EE8D55-EE79-4C5A-A906-6A2565CA82D1}"/>
              </a:ext>
            </a:extLst>
          </p:cNvPr>
          <p:cNvSpPr>
            <a:spLocks noChangeArrowheads="1"/>
          </p:cNvSpPr>
          <p:nvPr userDrawn="1"/>
        </p:nvSpPr>
        <p:spPr bwMode="auto">
          <a:xfrm>
            <a:off x="8605838" y="6430089"/>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0CC7C5B-6691-4E55-AFD2-0E7F75BBAEBD}"/>
              </a:ext>
            </a:extLst>
          </p:cNvPr>
          <p:cNvSpPr txBox="1"/>
          <p:nvPr userDrawn="1"/>
        </p:nvSpPr>
        <p:spPr>
          <a:xfrm>
            <a:off x="495299" y="6399311"/>
            <a:ext cx="2971801" cy="276999"/>
          </a:xfrm>
          <a:prstGeom prst="rect">
            <a:avLst/>
          </a:prstGeom>
          <a:noFill/>
        </p:spPr>
        <p:txBody>
          <a:bodyPr wrap="square" rtlCol="0">
            <a:spAutoFit/>
          </a:bodyPr>
          <a:lstStyle/>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Copyright 2020 Academic Impressions</a:t>
            </a:r>
          </a:p>
        </p:txBody>
      </p:sp>
    </p:spTree>
    <p:extLst>
      <p:ext uri="{BB962C8B-B14F-4D97-AF65-F5344CB8AC3E}">
        <p14:creationId xmlns:p14="http://schemas.microsoft.com/office/powerpoint/2010/main" val="62619117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D03557-2ABA-4611-852B-B2B5C829732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9121684"/>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pic>
        <p:nvPicPr>
          <p:cNvPr id="3" name="Picture 2">
            <a:extLst>
              <a:ext uri="{FF2B5EF4-FFF2-40B4-BE49-F238E27FC236}">
                <a16:creationId xmlns:a16="http://schemas.microsoft.com/office/drawing/2014/main" id="{5AF65389-E5E7-4F9B-8C9D-3B37CCF0B6D1}"/>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4" name="Rectangle 3">
            <a:extLst>
              <a:ext uri="{FF2B5EF4-FFF2-40B4-BE49-F238E27FC236}">
                <a16:creationId xmlns:a16="http://schemas.microsoft.com/office/drawing/2014/main" id="{5EF87411-D7DD-408A-8940-C8E04B9EB8C1}"/>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B376E3-D200-44C4-BAB6-2FFED94AE309}"/>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74BE41-6689-4739-86D1-95A2EAB2DF21}"/>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CCFCFC-8A4A-456E-89D8-C2A2021DC7A8}"/>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BA020BA9-6CE2-4FAE-9281-4F7CB4777509}"/>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878158"/>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342900" rtl="0" eaLnBrk="0" fontAlgn="base" hangingPunct="0">
        <a:spcBef>
          <a:spcPct val="0"/>
        </a:spcBef>
        <a:spcAft>
          <a:spcPct val="0"/>
        </a:spcAft>
        <a:defRPr sz="3300" b="1" kern="1200">
          <a:solidFill>
            <a:schemeClr val="tx1"/>
          </a:solidFill>
          <a:latin typeface="+mj-lt"/>
          <a:ea typeface="ＭＳ Ｐゴシック" pitchFamily="19" charset="-128"/>
          <a:cs typeface="ＭＳ Ｐゴシック" pitchFamily="19" charset="-128"/>
        </a:defRPr>
      </a:lvl1pPr>
      <a:lvl2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2pPr>
      <a:lvl3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3pPr>
      <a:lvl4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4pPr>
      <a:lvl5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5pPr>
      <a:lvl6pPr marL="3429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6pPr>
      <a:lvl7pPr marL="6858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7pPr>
      <a:lvl8pPr marL="10287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8pPr>
      <a:lvl9pPr marL="13716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9" charset="-128"/>
          <a:cs typeface="ＭＳ Ｐゴシック" pitchFamily="19"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pitchFamily="19"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9"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06C35F-B202-4859-AAE0-2E18DA1634B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7" name="Rectangle 7">
            <a:extLst>
              <a:ext uri="{FF2B5EF4-FFF2-40B4-BE49-F238E27FC236}">
                <a16:creationId xmlns:a16="http://schemas.microsoft.com/office/drawing/2014/main" id="{FD8CB3F1-C132-4FA2-9D85-9F1B19717977}"/>
              </a:ext>
            </a:extLst>
          </p:cNvPr>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sp>
        <p:nvSpPr>
          <p:cNvPr id="13" name="Rectangle 12">
            <a:extLst>
              <a:ext uri="{FF2B5EF4-FFF2-40B4-BE49-F238E27FC236}">
                <a16:creationId xmlns:a16="http://schemas.microsoft.com/office/drawing/2014/main" id="{CE661511-8942-46E7-AE67-EDB158B71910}"/>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E097D5-DEC4-49C7-845E-DD5E752288E7}"/>
              </a:ext>
            </a:extLst>
          </p:cNvPr>
          <p:cNvSpPr/>
          <p:nvPr userDrawn="1"/>
        </p:nvSpPr>
        <p:spPr>
          <a:xfrm>
            <a:off x="828675" y="482253"/>
            <a:ext cx="7486650" cy="591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793D03-D77C-47DA-9901-4267390E88BC}"/>
              </a:ext>
            </a:extLst>
          </p:cNvPr>
          <p:cNvSpPr/>
          <p:nvPr userDrawn="1"/>
        </p:nvSpPr>
        <p:spPr>
          <a:xfrm>
            <a:off x="828674" y="482254"/>
            <a:ext cx="7486650" cy="78059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E28B43-6D36-4B6C-9EC3-8F4E09335274}"/>
              </a:ext>
            </a:extLst>
          </p:cNvPr>
          <p:cNvSpPr txBox="1"/>
          <p:nvPr userDrawn="1"/>
        </p:nvSpPr>
        <p:spPr>
          <a:xfrm>
            <a:off x="1000126" y="533995"/>
            <a:ext cx="7467599" cy="677108"/>
          </a:xfrm>
          <a:prstGeom prst="rect">
            <a:avLst/>
          </a:prstGeom>
          <a:noFill/>
        </p:spPr>
        <p:txBody>
          <a:bodyPr wrap="square" rtlCol="0">
            <a:spAutoFit/>
          </a:bodyPr>
          <a:lstStyle/>
          <a:p>
            <a:r>
              <a:rPr lang="en-US" sz="3800" b="1" spc="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 </a:t>
            </a:r>
            <a:r>
              <a:rPr lang="en-US" sz="38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
        <p:nvSpPr>
          <p:cNvPr id="11" name="TextBox 10">
            <a:extLst>
              <a:ext uri="{FF2B5EF4-FFF2-40B4-BE49-F238E27FC236}">
                <a16:creationId xmlns:a16="http://schemas.microsoft.com/office/drawing/2014/main" id="{9D7C102E-F471-4586-B257-50DC14DE9F17}"/>
              </a:ext>
            </a:extLst>
          </p:cNvPr>
          <p:cNvSpPr txBox="1"/>
          <p:nvPr userDrawn="1"/>
        </p:nvSpPr>
        <p:spPr>
          <a:xfrm>
            <a:off x="1076467" y="1513824"/>
            <a:ext cx="3723483" cy="461665"/>
          </a:xfrm>
          <a:prstGeom prst="rect">
            <a:avLst/>
          </a:prstGeom>
          <a:noFill/>
        </p:spPr>
        <p:txBody>
          <a:bodyPr wrap="square" rtlCol="0">
            <a:spAutoFit/>
          </a:bodyPr>
          <a:lstStyle/>
          <a:p>
            <a:r>
              <a:rPr lang="en-US" sz="24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After participating…</a:t>
            </a:r>
            <a:endPar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7">
            <a:extLst>
              <a:ext uri="{FF2B5EF4-FFF2-40B4-BE49-F238E27FC236}">
                <a16:creationId xmlns:a16="http://schemas.microsoft.com/office/drawing/2014/main" id="{3EB9C5AE-FF93-4DD7-99A3-E1B29362067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054341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C74511-68FC-4618-88B8-B8DD0C3C47F8}"/>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2"/>
          <a:stretch/>
        </p:blipFill>
        <p:spPr>
          <a:xfrm>
            <a:off x="0" y="0"/>
            <a:ext cx="4953000" cy="6858000"/>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D1E816D-70AF-4595-9174-87C2D516AD24}"/>
              </a:ext>
            </a:extLst>
          </p:cNvPr>
          <p:cNvSpPr/>
          <p:nvPr userDrawn="1"/>
        </p:nvSpPr>
        <p:spPr>
          <a:xfrm>
            <a:off x="0" y="0"/>
            <a:ext cx="4942151" cy="6858000"/>
          </a:xfrm>
          <a:prstGeom prst="rect">
            <a:avLst/>
          </a:prstGeom>
          <a:solidFill>
            <a:srgbClr val="08254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CFC35A-CE85-49A5-A4FE-C07971E4BCC2}"/>
              </a:ext>
            </a:extLst>
          </p:cNvPr>
          <p:cNvSpPr/>
          <p:nvPr userDrawn="1"/>
        </p:nvSpPr>
        <p:spPr>
          <a:xfrm>
            <a:off x="3505200" y="611982"/>
            <a:ext cx="3263903" cy="83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31D5F57-3F44-4201-8EFE-8EB7587D8C2E}"/>
              </a:ext>
            </a:extLst>
          </p:cNvPr>
          <p:cNvSpPr txBox="1">
            <a:spLocks/>
          </p:cNvSpPr>
          <p:nvPr userDrawn="1"/>
        </p:nvSpPr>
        <p:spPr>
          <a:xfrm>
            <a:off x="3668334" y="695679"/>
            <a:ext cx="3340104" cy="70167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600" dirty="0">
                <a:solidFill>
                  <a:srgbClr val="082544"/>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12" name="Rectangle 11">
            <a:extLst>
              <a:ext uri="{FF2B5EF4-FFF2-40B4-BE49-F238E27FC236}">
                <a16:creationId xmlns:a16="http://schemas.microsoft.com/office/drawing/2014/main" id="{8BB2CE13-5822-40D0-82F9-57A4FC18B5CE}"/>
              </a:ext>
            </a:extLst>
          </p:cNvPr>
          <p:cNvSpPr/>
          <p:nvPr userDrawn="1"/>
        </p:nvSpPr>
        <p:spPr>
          <a:xfrm flipH="1">
            <a:off x="7010400" y="611981"/>
            <a:ext cx="228600" cy="835818"/>
          </a:xfrm>
          <a:prstGeom prst="rect">
            <a:avLst/>
          </a:prstGeom>
          <a:solidFill>
            <a:srgbClr val="4EB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65739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62392-8C60-422C-BD53-5B060C0328C5}"/>
              </a:ext>
            </a:extLst>
          </p:cNvPr>
          <p:cNvSpPr/>
          <p:nvPr userDrawn="1"/>
        </p:nvSpPr>
        <p:spPr>
          <a:xfrm>
            <a:off x="1" y="-1"/>
            <a:ext cx="9144000" cy="685800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063658-E2D6-4390-92F2-102AE49FEFD9}"/>
              </a:ext>
            </a:extLst>
          </p:cNvPr>
          <p:cNvSpPr txBox="1">
            <a:spLocks/>
          </p:cNvSpPr>
          <p:nvPr userDrawn="1"/>
        </p:nvSpPr>
        <p:spPr>
          <a:xfrm>
            <a:off x="939825" y="3911600"/>
            <a:ext cx="2847975" cy="199072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12" name="Straight Connector 11">
            <a:extLst>
              <a:ext uri="{FF2B5EF4-FFF2-40B4-BE49-F238E27FC236}">
                <a16:creationId xmlns:a16="http://schemas.microsoft.com/office/drawing/2014/main" id="{ED7D56C5-C70A-4777-8FCC-BE84B3472530}"/>
              </a:ext>
            </a:extLst>
          </p:cNvPr>
          <p:cNvCxnSpPr>
            <a:cxnSpLocks/>
          </p:cNvCxnSpPr>
          <p:nvPr userDrawn="1"/>
        </p:nvCxnSpPr>
        <p:spPr>
          <a:xfrm>
            <a:off x="521632" y="4038600"/>
            <a:ext cx="0" cy="2362201"/>
          </a:xfrm>
          <a:prstGeom prst="line">
            <a:avLst/>
          </a:prstGeom>
          <a:ln w="152400">
            <a:solidFill>
              <a:srgbClr val="FAA14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AA4DAB-3C5E-48D7-A9ED-08AADC4565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304800"/>
            <a:ext cx="2385642" cy="516889"/>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990422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C33C10-F8EA-49E8-B332-B60CEB53A06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9F43CA-5563-4BCB-977D-1C93A36BB3DA}"/>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CB55DD-9487-40C1-A19A-699BEFF8DD13}"/>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506A75A-852F-4CAC-996A-7FFBF50E5A6D}"/>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C339F53-5FDF-4B17-9D5C-C83F0C9A8A47}"/>
              </a:ext>
            </a:extLst>
          </p:cNvPr>
          <p:cNvSpPr txBox="1"/>
          <p:nvPr userDrawn="1"/>
        </p:nvSpPr>
        <p:spPr>
          <a:xfrm>
            <a:off x="1257455" y="2626426"/>
            <a:ext cx="303847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28" name="Graphic 27" descr="Chat">
            <a:extLst>
              <a:ext uri="{FF2B5EF4-FFF2-40B4-BE49-F238E27FC236}">
                <a16:creationId xmlns:a16="http://schemas.microsoft.com/office/drawing/2014/main" id="{C8F2D9B7-81E8-4054-A02A-819C319F200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2730" y="3190003"/>
            <a:ext cx="1154162" cy="1154162"/>
          </a:xfrm>
          <a:prstGeom prst="rect">
            <a:avLst/>
          </a:prstGeom>
        </p:spPr>
      </p:pic>
      <p:sp>
        <p:nvSpPr>
          <p:cNvPr id="29" name="Rectangle 7">
            <a:extLst>
              <a:ext uri="{FF2B5EF4-FFF2-40B4-BE49-F238E27FC236}">
                <a16:creationId xmlns:a16="http://schemas.microsoft.com/office/drawing/2014/main" id="{729B5C75-8C4F-4651-B003-FC8672AEA92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84695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person, brush, standing&#10;&#10;Description automatically generated">
            <a:extLst>
              <a:ext uri="{FF2B5EF4-FFF2-40B4-BE49-F238E27FC236}">
                <a16:creationId xmlns:a16="http://schemas.microsoft.com/office/drawing/2014/main" id="{9E796620-031A-4DBC-902C-7B32B89D6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371600" y="2589591"/>
            <a:ext cx="224774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POLL</a:t>
            </a:r>
          </a:p>
        </p:txBody>
      </p:sp>
      <p:pic>
        <p:nvPicPr>
          <p:cNvPr id="18" name="Graphic 17" descr="Bar chart">
            <a:extLst>
              <a:ext uri="{FF2B5EF4-FFF2-40B4-BE49-F238E27FC236}">
                <a16:creationId xmlns:a16="http://schemas.microsoft.com/office/drawing/2014/main" id="{C36B4553-9BCF-4ABD-A810-B0465C842FC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52611" y="3352800"/>
            <a:ext cx="914400" cy="914400"/>
          </a:xfrm>
          <a:prstGeom prst="rect">
            <a:avLst/>
          </a:prstGeom>
        </p:spPr>
      </p:pic>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70181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5"/>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904874" y="2678607"/>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6088" y="3158982"/>
            <a:ext cx="1387618" cy="1387618"/>
          </a:xfrm>
          <a:prstGeom prst="rect">
            <a:avLst/>
          </a:prstGeom>
        </p:spPr>
      </p:pic>
    </p:spTree>
    <p:extLst>
      <p:ext uri="{BB962C8B-B14F-4D97-AF65-F5344CB8AC3E}">
        <p14:creationId xmlns:p14="http://schemas.microsoft.com/office/powerpoint/2010/main" val="135891385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Tim.1love@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658005" y="2895554"/>
            <a:ext cx="7827990" cy="1066892"/>
          </a:xfrm>
        </p:spPr>
        <p:txBody>
          <a:bodyPr/>
          <a:lstStyle/>
          <a:p>
            <a:r>
              <a:rPr lang="en-US" dirty="0"/>
              <a:t>Title IX Appeal Officers:  </a:t>
            </a:r>
            <a:br>
              <a:rPr lang="en-US" dirty="0"/>
            </a:br>
            <a:r>
              <a:rPr lang="en-US" dirty="0"/>
              <a:t>A Skills Training and Certification</a:t>
            </a:r>
          </a:p>
        </p:txBody>
      </p:sp>
      <p:sp>
        <p:nvSpPr>
          <p:cNvPr id="6" name="Title 2">
            <a:extLst>
              <a:ext uri="{FF2B5EF4-FFF2-40B4-BE49-F238E27FC236}">
                <a16:creationId xmlns:a16="http://schemas.microsoft.com/office/drawing/2014/main" id="{2E494A94-F93E-44A1-A9AC-AE83A2A54660}"/>
              </a:ext>
            </a:extLst>
          </p:cNvPr>
          <p:cNvSpPr>
            <a:spLocks noGrp="1"/>
          </p:cNvSpPr>
          <p:nvPr>
            <p:ph type="body" sz="quarter" idx="14"/>
          </p:nvPr>
        </p:nvSpPr>
        <p:spPr>
          <a:xfrm>
            <a:off x="2208998" y="4186107"/>
            <a:ext cx="6195515" cy="254925"/>
          </a:xfrm>
        </p:spPr>
        <p:txBody>
          <a:bodyPr/>
          <a:lstStyle/>
          <a:p>
            <a:r>
              <a:rPr lang="en-US" dirty="0"/>
              <a:t>Tim Love, J.D.</a:t>
            </a:r>
          </a:p>
        </p:txBody>
      </p:sp>
      <p:sp>
        <p:nvSpPr>
          <p:cNvPr id="4" name="Text Placeholder 1">
            <a:extLst>
              <a:ext uri="{FF2B5EF4-FFF2-40B4-BE49-F238E27FC236}">
                <a16:creationId xmlns:a16="http://schemas.microsoft.com/office/drawing/2014/main" id="{3E186FB7-57C6-4C30-B088-080AADE87B2C}"/>
              </a:ext>
            </a:extLst>
          </p:cNvPr>
          <p:cNvSpPr>
            <a:spLocks noGrp="1"/>
          </p:cNvSpPr>
          <p:nvPr>
            <p:ph type="body" sz="quarter" idx="12"/>
          </p:nvPr>
        </p:nvSpPr>
        <p:spPr>
          <a:xfrm>
            <a:off x="2208998" y="4480295"/>
            <a:ext cx="6195515" cy="254925"/>
          </a:xfrm>
        </p:spPr>
        <p:txBody>
          <a:bodyPr/>
          <a:lstStyle/>
          <a:p>
            <a:r>
              <a:rPr lang="en-US" dirty="0"/>
              <a:t>Executive Director for Equity &amp; Compliance, Title IX Coordinator</a:t>
            </a:r>
          </a:p>
        </p:txBody>
      </p:sp>
      <p:sp>
        <p:nvSpPr>
          <p:cNvPr id="5" name="Text Placeholder 2">
            <a:extLst>
              <a:ext uri="{FF2B5EF4-FFF2-40B4-BE49-F238E27FC236}">
                <a16:creationId xmlns:a16="http://schemas.microsoft.com/office/drawing/2014/main" id="{B31B4F09-223E-465C-BA79-F91FB3E6D59D}"/>
              </a:ext>
            </a:extLst>
          </p:cNvPr>
          <p:cNvSpPr>
            <a:spLocks noGrp="1"/>
          </p:cNvSpPr>
          <p:nvPr>
            <p:ph type="body" sz="quarter" idx="13"/>
          </p:nvPr>
        </p:nvSpPr>
        <p:spPr>
          <a:xfrm>
            <a:off x="2208998" y="4773037"/>
            <a:ext cx="6195515" cy="254925"/>
          </a:xfrm>
        </p:spPr>
        <p:txBody>
          <a:bodyPr/>
          <a:lstStyle/>
          <a:p>
            <a:r>
              <a:rPr lang="en-US" dirty="0"/>
              <a:t>Loyola University Chicago</a:t>
            </a:r>
          </a:p>
        </p:txBody>
      </p:sp>
      <p:sp>
        <p:nvSpPr>
          <p:cNvPr id="2" name="Text Placeholder 3">
            <a:extLst>
              <a:ext uri="{FF2B5EF4-FFF2-40B4-BE49-F238E27FC236}">
                <a16:creationId xmlns:a16="http://schemas.microsoft.com/office/drawing/2014/main" id="{6728A617-9E2D-4D53-99E9-53F08193AEE1}"/>
              </a:ext>
            </a:extLst>
          </p:cNvPr>
          <p:cNvSpPr>
            <a:spLocks noGrp="1"/>
          </p:cNvSpPr>
          <p:nvPr>
            <p:ph type="body" sz="quarter" idx="11"/>
          </p:nvPr>
        </p:nvSpPr>
        <p:spPr>
          <a:xfrm>
            <a:off x="2208998" y="5065779"/>
            <a:ext cx="6195515" cy="254925"/>
          </a:xfrm>
        </p:spPr>
        <p:txBody>
          <a:bodyPr/>
          <a:lstStyle/>
          <a:p>
            <a:r>
              <a:rPr lang="en-US" dirty="0">
                <a:hlinkClick r:id="rId2"/>
              </a:rPr>
              <a:t>tim.1love@gmail.com</a:t>
            </a:r>
            <a:r>
              <a:rPr lang="en-US" dirty="0"/>
              <a:t> </a:t>
            </a:r>
          </a:p>
        </p:txBody>
      </p:sp>
      <p:pic>
        <p:nvPicPr>
          <p:cNvPr id="1026" name="Picture 2" descr="Portrait of Tim Love">
            <a:extLst>
              <a:ext uri="{FF2B5EF4-FFF2-40B4-BE49-F238E27FC236}">
                <a16:creationId xmlns:a16="http://schemas.microsoft.com/office/drawing/2014/main" id="{9D5AEF56-0B76-42E6-B79E-CC695BA4F1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005" y="4058662"/>
            <a:ext cx="1428750" cy="142875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37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525412" y="1618595"/>
            <a:ext cx="8093176" cy="4004601"/>
          </a:xfrm>
        </p:spPr>
        <p:txBody>
          <a:bodyPr/>
          <a:lstStyle/>
          <a:p>
            <a:r>
              <a:rPr lang="en-US" b="0" dirty="0"/>
              <a:t>Under 106.45(b)(8), institutions </a:t>
            </a:r>
            <a:r>
              <a:rPr lang="en-US" b="0" u="sng" dirty="0"/>
              <a:t>must</a:t>
            </a:r>
            <a:r>
              <a:rPr lang="en-US" b="0" dirty="0"/>
              <a:t> offer appeals to both/all parties from:</a:t>
            </a:r>
          </a:p>
          <a:p>
            <a:pPr marL="457200" indent="-457200">
              <a:buFont typeface="+mj-lt"/>
              <a:buAutoNum type="arabicPeriod"/>
            </a:pPr>
            <a:r>
              <a:rPr lang="en-US" b="0" dirty="0"/>
              <a:t>Decisions of responsibility</a:t>
            </a:r>
          </a:p>
          <a:p>
            <a:pPr marL="457200" indent="-457200">
              <a:buFont typeface="+mj-lt"/>
              <a:buAutoNum type="arabicPeriod"/>
            </a:pPr>
            <a:r>
              <a:rPr lang="en-US" b="0" dirty="0"/>
              <a:t>Decisions to dismiss a formal complaint or any allegations therein</a:t>
            </a:r>
          </a:p>
          <a:p>
            <a:pPr marL="457200" indent="-457200">
              <a:buFont typeface="+mj-lt"/>
              <a:buAutoNum type="arabicPeriod"/>
            </a:pPr>
            <a:endParaRPr lang="en-US" b="0" dirty="0"/>
          </a:p>
          <a:p>
            <a:r>
              <a:rPr lang="en-US" b="0" dirty="0"/>
              <a:t>Three grounds for appeal are </a:t>
            </a:r>
            <a:r>
              <a:rPr lang="en-US" b="0" u="sng" dirty="0"/>
              <a:t>required</a:t>
            </a:r>
            <a:r>
              <a:rPr lang="en-US" b="0" dirty="0"/>
              <a:t>, and others may be added as long as they are equally available to both/all parties:</a:t>
            </a:r>
          </a:p>
          <a:p>
            <a:pPr marL="457200" indent="-457200">
              <a:buAutoNum type="arabicPeriod"/>
            </a:pPr>
            <a:r>
              <a:rPr lang="en-US" b="0" dirty="0"/>
              <a:t>Procedural irregularity</a:t>
            </a:r>
          </a:p>
          <a:p>
            <a:pPr marL="457200" indent="-457200">
              <a:buAutoNum type="arabicPeriod"/>
            </a:pPr>
            <a:r>
              <a:rPr lang="en-US" b="0" dirty="0"/>
              <a:t>New substantive evidence</a:t>
            </a:r>
          </a:p>
          <a:p>
            <a:pPr marL="457200" indent="-457200">
              <a:buAutoNum type="arabicPeriod"/>
            </a:pPr>
            <a:r>
              <a:rPr lang="en-US" b="0" dirty="0"/>
              <a:t>Conflict of interest/bias</a:t>
            </a:r>
          </a:p>
        </p:txBody>
      </p:sp>
      <p:sp>
        <p:nvSpPr>
          <p:cNvPr id="4" name="Title 1">
            <a:extLst>
              <a:ext uri="{FF2B5EF4-FFF2-40B4-BE49-F238E27FC236}">
                <a16:creationId xmlns:a16="http://schemas.microsoft.com/office/drawing/2014/main" id="{254A1546-AC8B-0142-BD57-14B794A8F2B8}"/>
              </a:ext>
            </a:extLst>
          </p:cNvPr>
          <p:cNvSpPr txBox="1">
            <a:spLocks/>
          </p:cNvSpPr>
          <p:nvPr/>
        </p:nvSpPr>
        <p:spPr>
          <a:xfrm>
            <a:off x="658005" y="303051"/>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Overview of Regulations Concerning Title IX Appeals</a:t>
            </a:r>
          </a:p>
        </p:txBody>
      </p:sp>
      <p:sp>
        <p:nvSpPr>
          <p:cNvPr id="5" name="Rectangle 4">
            <a:extLst>
              <a:ext uri="{FF2B5EF4-FFF2-40B4-BE49-F238E27FC236}">
                <a16:creationId xmlns:a16="http://schemas.microsoft.com/office/drawing/2014/main" id="{672D71C5-A21C-9A42-B891-8848DCFA57E5}"/>
              </a:ext>
            </a:extLst>
          </p:cNvPr>
          <p:cNvSpPr/>
          <p:nvPr/>
        </p:nvSpPr>
        <p:spPr>
          <a:xfrm>
            <a:off x="334224" y="270704"/>
            <a:ext cx="220080" cy="984518"/>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228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658005" y="1645069"/>
            <a:ext cx="8093176" cy="3276066"/>
          </a:xfrm>
        </p:spPr>
        <p:txBody>
          <a:bodyPr/>
          <a:lstStyle/>
          <a:p>
            <a:pPr marL="457200" indent="-457200">
              <a:buFont typeface="+mj-lt"/>
              <a:buAutoNum type="arabicPeriod"/>
            </a:pPr>
            <a:r>
              <a:rPr lang="en-US" sz="2200" b="0" dirty="0"/>
              <a:t>Notice</a:t>
            </a:r>
          </a:p>
          <a:p>
            <a:pPr marL="457200" indent="-457200">
              <a:buFont typeface="+mj-lt"/>
              <a:buAutoNum type="arabicPeriod"/>
            </a:pPr>
            <a:r>
              <a:rPr lang="en-US" sz="2200" b="0" dirty="0"/>
              <a:t>Equal</a:t>
            </a:r>
          </a:p>
          <a:p>
            <a:pPr marL="457200" indent="-457200">
              <a:buFont typeface="+mj-lt"/>
              <a:buAutoNum type="arabicPeriod"/>
            </a:pPr>
            <a:r>
              <a:rPr lang="en-US" sz="2200" b="0" dirty="0"/>
              <a:t>No prior involvement by Appeal Officer</a:t>
            </a:r>
          </a:p>
          <a:p>
            <a:pPr marL="457200" indent="-457200">
              <a:buFont typeface="+mj-lt"/>
              <a:buAutoNum type="arabicPeriod"/>
            </a:pPr>
            <a:r>
              <a:rPr lang="en-US" sz="2200" b="0" dirty="0"/>
              <a:t>No conflicts of interest or biases</a:t>
            </a:r>
          </a:p>
          <a:p>
            <a:pPr marL="457200" indent="-457200">
              <a:buFont typeface="+mj-lt"/>
              <a:buAutoNum type="arabicPeriod"/>
            </a:pPr>
            <a:r>
              <a:rPr lang="en-US" sz="2200" b="0" dirty="0"/>
              <a:t>Adequately trained and prepared</a:t>
            </a:r>
          </a:p>
          <a:p>
            <a:pPr marL="457200" indent="-457200">
              <a:buFont typeface="+mj-lt"/>
              <a:buAutoNum type="arabicPeriod"/>
            </a:pPr>
            <a:r>
              <a:rPr lang="en-US" sz="2200" b="0" dirty="0"/>
              <a:t>Reasonable, equal opportunity for written support/challenge</a:t>
            </a:r>
          </a:p>
          <a:p>
            <a:pPr marL="457200" indent="-457200">
              <a:buFont typeface="+mj-lt"/>
              <a:buAutoNum type="arabicPeriod"/>
            </a:pPr>
            <a:r>
              <a:rPr lang="en-US" sz="2200" b="0" dirty="0"/>
              <a:t>Decisions simultaneous and in writing </a:t>
            </a:r>
          </a:p>
          <a:p>
            <a:pPr marL="457200" indent="-457200">
              <a:buFont typeface="+mj-lt"/>
              <a:buAutoNum type="arabicPeriod"/>
            </a:pPr>
            <a:r>
              <a:rPr lang="en-US" sz="2200" b="0" dirty="0"/>
              <a:t>Result and rationale</a:t>
            </a:r>
          </a:p>
          <a:p>
            <a:pPr marL="457200" indent="-457200">
              <a:buFont typeface="+mj-lt"/>
              <a:buAutoNum type="arabicPeriod"/>
            </a:pPr>
            <a:endParaRPr lang="en-US" sz="2200" b="0" dirty="0"/>
          </a:p>
          <a:p>
            <a:pPr marL="457200" indent="-457200">
              <a:buFont typeface="+mj-lt"/>
              <a:buAutoNum type="arabicPeriod"/>
            </a:pPr>
            <a:endParaRPr lang="en-US" sz="2200" b="0" dirty="0"/>
          </a:p>
        </p:txBody>
      </p:sp>
      <p:sp>
        <p:nvSpPr>
          <p:cNvPr id="4" name="Title 1">
            <a:extLst>
              <a:ext uri="{FF2B5EF4-FFF2-40B4-BE49-F238E27FC236}">
                <a16:creationId xmlns:a16="http://schemas.microsoft.com/office/drawing/2014/main" id="{52EF90CC-0CCF-884E-B32F-53EF0453D7D5}"/>
              </a:ext>
            </a:extLst>
          </p:cNvPr>
          <p:cNvSpPr txBox="1">
            <a:spLocks/>
          </p:cNvSpPr>
          <p:nvPr/>
        </p:nvSpPr>
        <p:spPr>
          <a:xfrm>
            <a:off x="658005" y="303051"/>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Baseline Regulatory Requirements for All Appeals</a:t>
            </a:r>
          </a:p>
        </p:txBody>
      </p:sp>
      <p:sp>
        <p:nvSpPr>
          <p:cNvPr id="5" name="Rectangle 4">
            <a:extLst>
              <a:ext uri="{FF2B5EF4-FFF2-40B4-BE49-F238E27FC236}">
                <a16:creationId xmlns:a16="http://schemas.microsoft.com/office/drawing/2014/main" id="{090EBE2C-882F-A441-8F0A-920EBA93AEEA}"/>
              </a:ext>
            </a:extLst>
          </p:cNvPr>
          <p:cNvSpPr/>
          <p:nvPr/>
        </p:nvSpPr>
        <p:spPr>
          <a:xfrm>
            <a:off x="334224" y="270704"/>
            <a:ext cx="220080" cy="984518"/>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32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658005" y="1727768"/>
            <a:ext cx="8093176" cy="4313279"/>
          </a:xfrm>
        </p:spPr>
        <p:txBody>
          <a:bodyPr/>
          <a:lstStyle/>
          <a:p>
            <a:pPr marL="457200" indent="-457200">
              <a:buFont typeface="+mj-lt"/>
              <a:buAutoNum type="arabicPeriod"/>
            </a:pPr>
            <a:r>
              <a:rPr lang="en-US" sz="2200" b="0" dirty="0"/>
              <a:t>Advisors (may be different from original)</a:t>
            </a:r>
          </a:p>
          <a:p>
            <a:pPr marL="457200" indent="-457200">
              <a:buFont typeface="+mj-lt"/>
              <a:buAutoNum type="arabicPeriod"/>
            </a:pPr>
            <a:r>
              <a:rPr lang="en-US" sz="2200" b="0" dirty="0"/>
              <a:t>Records maintained</a:t>
            </a:r>
          </a:p>
          <a:p>
            <a:pPr marL="457200" indent="-457200">
              <a:buFont typeface="+mj-lt"/>
              <a:buAutoNum type="arabicPeriod"/>
            </a:pPr>
            <a:r>
              <a:rPr lang="en-US" sz="2200" b="0" dirty="0"/>
              <a:t>Supportive measures and/or accommodations</a:t>
            </a:r>
          </a:p>
          <a:p>
            <a:pPr marL="457200" indent="-457200">
              <a:buFont typeface="+mj-lt"/>
              <a:buAutoNum type="arabicPeriod"/>
            </a:pPr>
            <a:r>
              <a:rPr lang="en-US" sz="2200" b="0" dirty="0"/>
              <a:t>Written determination not final until appeal resolved OR appeal deadline passes</a:t>
            </a:r>
          </a:p>
          <a:p>
            <a:endParaRPr lang="en-US" sz="2200" b="0" dirty="0"/>
          </a:p>
          <a:p>
            <a:pPr marL="457200" indent="-457200">
              <a:buFont typeface="+mj-lt"/>
              <a:buAutoNum type="arabicPeriod"/>
            </a:pPr>
            <a:endParaRPr lang="en-US" sz="2200" b="0" dirty="0"/>
          </a:p>
        </p:txBody>
      </p:sp>
      <p:sp>
        <p:nvSpPr>
          <p:cNvPr id="4" name="Title 1">
            <a:extLst>
              <a:ext uri="{FF2B5EF4-FFF2-40B4-BE49-F238E27FC236}">
                <a16:creationId xmlns:a16="http://schemas.microsoft.com/office/drawing/2014/main" id="{198D99D8-6BE4-9B4C-8792-A26A19822D92}"/>
              </a:ext>
            </a:extLst>
          </p:cNvPr>
          <p:cNvSpPr txBox="1">
            <a:spLocks/>
          </p:cNvSpPr>
          <p:nvPr/>
        </p:nvSpPr>
        <p:spPr>
          <a:xfrm>
            <a:off x="658005" y="303051"/>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Other Regulatory Requirements Concerning Appeals</a:t>
            </a:r>
          </a:p>
        </p:txBody>
      </p:sp>
      <p:sp>
        <p:nvSpPr>
          <p:cNvPr id="5" name="Rectangle 4">
            <a:extLst>
              <a:ext uri="{FF2B5EF4-FFF2-40B4-BE49-F238E27FC236}">
                <a16:creationId xmlns:a16="http://schemas.microsoft.com/office/drawing/2014/main" id="{8C439FC0-3929-8B4D-89B7-1314FDEA9977}"/>
              </a:ext>
            </a:extLst>
          </p:cNvPr>
          <p:cNvSpPr/>
          <p:nvPr/>
        </p:nvSpPr>
        <p:spPr>
          <a:xfrm>
            <a:off x="334224" y="270704"/>
            <a:ext cx="220080" cy="984518"/>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32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204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2</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Appeal Officer Roles and Responsibilities</a:t>
            </a:r>
            <a:b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1694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F1441B-7D0B-4E2D-B097-A21A762780AC}"/>
              </a:ext>
            </a:extLst>
          </p:cNvPr>
          <p:cNvSpPr>
            <a:spLocks noGrp="1"/>
          </p:cNvSpPr>
          <p:nvPr>
            <p:ph type="body" sz="quarter" idx="10"/>
          </p:nvPr>
        </p:nvSpPr>
        <p:spPr>
          <a:xfrm>
            <a:off x="4064751" y="2859938"/>
            <a:ext cx="4006908" cy="1138123"/>
          </a:xfrm>
        </p:spPr>
        <p:txBody>
          <a:bodyPr/>
          <a:lstStyle/>
          <a:p>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are the characteristics of a good appeal officer?</a:t>
            </a:r>
          </a:p>
        </p:txBody>
      </p:sp>
    </p:spTree>
    <p:extLst>
      <p:ext uri="{BB962C8B-B14F-4D97-AF65-F5344CB8AC3E}">
        <p14:creationId xmlns:p14="http://schemas.microsoft.com/office/powerpoint/2010/main" val="3291785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123213" y="4665576"/>
            <a:ext cx="8897573" cy="928889"/>
          </a:xfrm>
        </p:spPr>
        <p:txBody>
          <a:bodyPr/>
          <a:lstStyle/>
          <a:p>
            <a:pPr algn="ctr"/>
            <a:r>
              <a:rPr lang="en-US" sz="3000" b="0" i="1" dirty="0"/>
              <a:t>UNFORTUNATE FACT: </a:t>
            </a:r>
            <a:br>
              <a:rPr lang="en-US" sz="3000" dirty="0"/>
            </a:br>
            <a:r>
              <a:rPr lang="en-US" sz="3000" dirty="0"/>
              <a:t>There’s No Job Description for Appeal Officers</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168049"/>
          </a:xfrm>
          <a:prstGeom prst="rect">
            <a:avLst/>
          </a:prstGeom>
        </p:spPr>
      </p:pic>
    </p:spTree>
    <p:extLst>
      <p:ext uri="{BB962C8B-B14F-4D97-AF65-F5344CB8AC3E}">
        <p14:creationId xmlns:p14="http://schemas.microsoft.com/office/powerpoint/2010/main" val="44632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C87B36-77A9-4246-81F1-48DCF586C4C3}"/>
              </a:ext>
            </a:extLst>
          </p:cNvPr>
          <p:cNvSpPr/>
          <p:nvPr/>
        </p:nvSpPr>
        <p:spPr>
          <a:xfrm>
            <a:off x="0" y="191192"/>
            <a:ext cx="7597833" cy="1188720"/>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408147" y="326543"/>
            <a:ext cx="7827990" cy="918017"/>
          </a:xfrm>
        </p:spPr>
        <p:txBody>
          <a:bodyPr/>
          <a:lstStyle/>
          <a:p>
            <a:r>
              <a:rPr lang="en-US" sz="2800" dirty="0"/>
              <a:t>Appeal Officer Responsibility #1: </a:t>
            </a:r>
            <a:br>
              <a:rPr lang="en-US" sz="3200" dirty="0"/>
            </a:br>
            <a:r>
              <a:rPr lang="en-US" sz="3200" i="1" dirty="0"/>
              <a:t>Be Prepared</a:t>
            </a:r>
          </a:p>
        </p:txBody>
      </p:sp>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408147" y="1616504"/>
            <a:ext cx="8093176" cy="4524295"/>
          </a:xfrm>
        </p:spPr>
        <p:txBody>
          <a:bodyPr/>
          <a:lstStyle/>
          <a:p>
            <a:r>
              <a:rPr lang="en-US" b="0" dirty="0"/>
              <a:t>Appeal Officers </a:t>
            </a:r>
            <a:r>
              <a:rPr lang="en-US" b="0" u="sng" dirty="0"/>
              <a:t>must</a:t>
            </a:r>
            <a:r>
              <a:rPr lang="en-US" b="0" dirty="0"/>
              <a:t> be trained on the following content:</a:t>
            </a:r>
          </a:p>
          <a:p>
            <a:pPr marL="457200" indent="-457200">
              <a:buFont typeface="+mj-lt"/>
              <a:buAutoNum type="arabicPeriod"/>
            </a:pPr>
            <a:r>
              <a:rPr lang="en-US" b="0" dirty="0"/>
              <a:t>Definition of Title IX sexual harassment </a:t>
            </a:r>
          </a:p>
          <a:p>
            <a:pPr marL="457200" indent="-457200">
              <a:buFont typeface="+mj-lt"/>
              <a:buAutoNum type="arabicPeriod"/>
            </a:pPr>
            <a:r>
              <a:rPr lang="en-US" b="0" dirty="0"/>
              <a:t>Scope of the institution’s education program or activity</a:t>
            </a:r>
          </a:p>
          <a:p>
            <a:pPr marL="457200" indent="-457200">
              <a:buFont typeface="+mj-lt"/>
              <a:buAutoNum type="arabicPeriod"/>
            </a:pPr>
            <a:r>
              <a:rPr lang="en-US" b="0" dirty="0"/>
              <a:t>How to conduct an investigation and grievance process, as applicable*</a:t>
            </a:r>
          </a:p>
          <a:p>
            <a:pPr marL="457200" indent="-457200">
              <a:buFont typeface="+mj-lt"/>
              <a:buAutoNum type="arabicPeriod"/>
            </a:pPr>
            <a:r>
              <a:rPr lang="en-US" b="0" dirty="0"/>
              <a:t>How to serve impartially </a:t>
            </a:r>
          </a:p>
          <a:p>
            <a:pPr marL="457200" indent="-457200">
              <a:buFont typeface="+mj-lt"/>
              <a:buAutoNum type="arabicPeriod"/>
            </a:pPr>
            <a:r>
              <a:rPr lang="en-US" b="0" dirty="0"/>
              <a:t>How to use applicable technology, as applicable*</a:t>
            </a:r>
          </a:p>
          <a:p>
            <a:pPr marL="457200" indent="-457200">
              <a:buFont typeface="+mj-lt"/>
              <a:buAutoNum type="arabicPeriod"/>
            </a:pPr>
            <a:r>
              <a:rPr lang="en-US" b="0" dirty="0"/>
              <a:t>Issues of relevance</a:t>
            </a:r>
          </a:p>
          <a:p>
            <a:pPr marL="457200" indent="-457200">
              <a:buFont typeface="+mj-lt"/>
              <a:buAutoNum type="arabicPeriod"/>
            </a:pPr>
            <a:endParaRPr lang="en-US" b="0" dirty="0"/>
          </a:p>
          <a:p>
            <a:r>
              <a:rPr lang="en-US" b="0" i="1" u="sng" dirty="0"/>
              <a:t>Note for Coordinators/Trainers</a:t>
            </a:r>
            <a:r>
              <a:rPr lang="en-US" b="0" i="1" dirty="0"/>
              <a:t>: Such training materials – like all training materials used to prepare Title IX administrators – must not rely on sex stereotypes and must promote impartiality.</a:t>
            </a:r>
          </a:p>
          <a:p>
            <a:endParaRPr lang="en-US" b="0" dirty="0"/>
          </a:p>
        </p:txBody>
      </p:sp>
    </p:spTree>
    <p:extLst>
      <p:ext uri="{BB962C8B-B14F-4D97-AF65-F5344CB8AC3E}">
        <p14:creationId xmlns:p14="http://schemas.microsoft.com/office/powerpoint/2010/main" val="3316160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525412" y="1168472"/>
            <a:ext cx="8093176" cy="4864264"/>
          </a:xfrm>
        </p:spPr>
        <p:txBody>
          <a:bodyPr/>
          <a:lstStyle/>
          <a:p>
            <a:r>
              <a:rPr lang="en-US" b="0" dirty="0"/>
              <a:t>Three forms of sexual harassment are contemplated by the regs, each requiring “unwelcome conduct on the basis of sex…”</a:t>
            </a:r>
          </a:p>
          <a:p>
            <a:pPr marL="457200" indent="-457200">
              <a:buFont typeface="+mj-lt"/>
              <a:buAutoNum type="arabicPeriod"/>
            </a:pPr>
            <a:r>
              <a:rPr lang="en-US" b="0" u="sng" dirty="0"/>
              <a:t>Quid Pro Quo</a:t>
            </a:r>
          </a:p>
          <a:p>
            <a:pPr marL="800100" lvl="1" indent="-342900">
              <a:buFont typeface="Arial" panose="020B0604020202020204" pitchFamily="34" charset="0"/>
              <a:buChar char="•"/>
            </a:pP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Conditioned benefits</a:t>
            </a:r>
          </a:p>
          <a:p>
            <a:pPr marL="800100" lvl="1" indent="-342900">
              <a:buFont typeface="Arial" panose="020B0604020202020204" pitchFamily="34" charset="0"/>
              <a:buChar char="•"/>
            </a:pPr>
            <a:r>
              <a:rPr lang="en-US" sz="2000" b="0" dirty="0">
                <a:solidFill>
                  <a:srgbClr val="082544"/>
                </a:solidFill>
                <a:latin typeface="Open Sans" panose="020B0606030504020204" pitchFamily="34" charset="0"/>
                <a:ea typeface="Open Sans" panose="020B0606030504020204" pitchFamily="34" charset="0"/>
                <a:cs typeface="Open Sans" panose="020B0606030504020204" pitchFamily="34" charset="0"/>
              </a:rPr>
              <a:t>Employee respondents only</a:t>
            </a:r>
          </a:p>
          <a:p>
            <a:pPr marL="457200" indent="-457200">
              <a:buFont typeface="+mj-lt"/>
              <a:buAutoNum type="arabicPeriod"/>
            </a:pPr>
            <a:r>
              <a:rPr lang="en-US" b="0" u="sng" dirty="0"/>
              <a:t>Hostile Environment</a:t>
            </a:r>
            <a:r>
              <a:rPr lang="en-US" b="0" dirty="0"/>
              <a:t>*</a:t>
            </a:r>
          </a:p>
          <a:p>
            <a:pPr marL="800100" lvl="1" indent="-342900">
              <a:buFont typeface="Arial" panose="020B0604020202020204" pitchFamily="34" charset="0"/>
              <a:buChar char="•"/>
            </a:pP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So severe, pervasive, </a:t>
            </a:r>
            <a:r>
              <a:rPr lang="en-US" sz="2000"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and</a:t>
            </a: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objectively offensive</a:t>
            </a:r>
          </a:p>
          <a:p>
            <a:pPr marL="800100" lvl="1" indent="-342900">
              <a:buFont typeface="Arial" panose="020B0604020202020204" pitchFamily="34" charset="0"/>
              <a:buChar char="•"/>
            </a:pP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Effectively denies equal access</a:t>
            </a:r>
          </a:p>
          <a:p>
            <a:pPr marL="800100" lvl="1" indent="-342900">
              <a:buFont typeface="Arial" panose="020B0604020202020204" pitchFamily="34" charset="0"/>
              <a:buChar char="•"/>
            </a:pPr>
            <a:r>
              <a:rPr lang="en-US" sz="2000" b="0" dirty="0">
                <a:solidFill>
                  <a:srgbClr val="082544"/>
                </a:solidFill>
                <a:latin typeface="Open Sans" panose="020B0606030504020204" pitchFamily="34" charset="0"/>
                <a:ea typeface="Open Sans" panose="020B0606030504020204" pitchFamily="34" charset="0"/>
                <a:cs typeface="Open Sans" panose="020B0606030504020204" pitchFamily="34" charset="0"/>
              </a:rPr>
              <a:t>Intent need not be proven</a:t>
            </a:r>
          </a:p>
          <a:p>
            <a:pPr marL="800100" lvl="1" indent="-342900">
              <a:buFont typeface="Arial" panose="020B0604020202020204" pitchFamily="34" charset="0"/>
              <a:buChar char="•"/>
            </a:pP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Reasonable person standard applies</a:t>
            </a:r>
            <a:endParaRPr lang="en-US" sz="2000" b="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b="0" u="sng" dirty="0"/>
              <a:t>Sexual Assault, Stalking, Dating Violence, or Domestic Violence</a:t>
            </a:r>
          </a:p>
          <a:p>
            <a:pPr marL="800100" lvl="1" indent="-342900">
              <a:buFont typeface="Arial" panose="020B0604020202020204" pitchFamily="34" charset="0"/>
              <a:buChar char="•"/>
            </a:pPr>
            <a:r>
              <a:rPr lang="en-US" sz="2000" b="0" dirty="0">
                <a:solidFill>
                  <a:srgbClr val="082544"/>
                </a:solidFill>
                <a:latin typeface="Open Sans" panose="020B0606030504020204" pitchFamily="34" charset="0"/>
                <a:ea typeface="Open Sans" panose="020B0606030504020204" pitchFamily="34" charset="0"/>
                <a:cs typeface="Open Sans" panose="020B0606030504020204" pitchFamily="34" charset="0"/>
              </a:rPr>
              <a:t>As defined by law/your policy</a:t>
            </a:r>
            <a:endParaRPr lang="en-US" b="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endParaRPr lang="en-US" b="0" dirty="0"/>
          </a:p>
          <a:p>
            <a:pPr marL="457200" indent="-457200">
              <a:buFont typeface="+mj-lt"/>
              <a:buAutoNum type="arabicPeriod"/>
            </a:pPr>
            <a:endParaRPr lang="en-US" b="0" dirty="0"/>
          </a:p>
        </p:txBody>
      </p:sp>
      <p:sp>
        <p:nvSpPr>
          <p:cNvPr id="4" name="Title 1">
            <a:extLst>
              <a:ext uri="{FF2B5EF4-FFF2-40B4-BE49-F238E27FC236}">
                <a16:creationId xmlns:a16="http://schemas.microsoft.com/office/drawing/2014/main" id="{AE7A8D87-B86E-5C4B-A12F-E9C2399D1AC9}"/>
              </a:ext>
            </a:extLst>
          </p:cNvPr>
          <p:cNvSpPr txBox="1">
            <a:spLocks/>
          </p:cNvSpPr>
          <p:nvPr/>
        </p:nvSpPr>
        <p:spPr>
          <a:xfrm>
            <a:off x="658005" y="322884"/>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Title IX Sexual Harassment</a:t>
            </a:r>
          </a:p>
        </p:txBody>
      </p:sp>
      <p:sp>
        <p:nvSpPr>
          <p:cNvPr id="5" name="Rectangle 4">
            <a:extLst>
              <a:ext uri="{FF2B5EF4-FFF2-40B4-BE49-F238E27FC236}">
                <a16:creationId xmlns:a16="http://schemas.microsoft.com/office/drawing/2014/main" id="{063811AA-C4E4-0342-B6C1-283ADCD0FA71}"/>
              </a:ext>
            </a:extLst>
          </p:cNvPr>
          <p:cNvSpPr/>
          <p:nvPr/>
        </p:nvSpPr>
        <p:spPr>
          <a:xfrm>
            <a:off x="334224" y="290537"/>
            <a:ext cx="220080" cy="567074"/>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95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408147" y="1517611"/>
            <a:ext cx="8093176" cy="4559464"/>
          </a:xfrm>
        </p:spPr>
        <p:txBody>
          <a:bodyPr/>
          <a:lstStyle/>
          <a:p>
            <a:r>
              <a:rPr lang="en-US" b="0" dirty="0"/>
              <a:t>Appeal Officers </a:t>
            </a:r>
            <a:r>
              <a:rPr lang="en-US" b="0" u="sng" dirty="0"/>
              <a:t>must</a:t>
            </a:r>
            <a:r>
              <a:rPr lang="en-US" b="0" dirty="0"/>
              <a:t> be trained on the following content:</a:t>
            </a:r>
          </a:p>
          <a:p>
            <a:pPr marL="457200" indent="-457200">
              <a:buFont typeface="Wingdings" panose="05000000000000000000" pitchFamily="2" charset="2"/>
              <a:buChar char="ü"/>
            </a:pPr>
            <a:r>
              <a:rPr lang="en-US" b="0" dirty="0">
                <a:solidFill>
                  <a:srgbClr val="FF0000"/>
                </a:solidFill>
              </a:rPr>
              <a:t>Definition of Title IX sexual harassment </a:t>
            </a:r>
          </a:p>
          <a:p>
            <a:pPr marL="457200" indent="-457200">
              <a:buFont typeface="+mj-lt"/>
              <a:buAutoNum type="arabicPeriod"/>
            </a:pPr>
            <a:r>
              <a:rPr lang="en-US" b="0" dirty="0"/>
              <a:t>Scope of the institution’s education program or activity</a:t>
            </a:r>
          </a:p>
          <a:p>
            <a:pPr marL="457200" indent="-457200">
              <a:buFont typeface="+mj-lt"/>
              <a:buAutoNum type="arabicPeriod"/>
            </a:pPr>
            <a:r>
              <a:rPr lang="en-US" b="0" dirty="0"/>
              <a:t>How to conduct an investigation and grievance process, as applicable*</a:t>
            </a:r>
          </a:p>
          <a:p>
            <a:pPr marL="457200" indent="-457200">
              <a:buFont typeface="+mj-lt"/>
              <a:buAutoNum type="arabicPeriod"/>
            </a:pPr>
            <a:r>
              <a:rPr lang="en-US" b="0" dirty="0"/>
              <a:t>How to serve impartially (i.e., how to avoid prejudgment of the facts, conflicts of interest, and bias)</a:t>
            </a:r>
          </a:p>
          <a:p>
            <a:pPr marL="457200" indent="-457200">
              <a:buFont typeface="+mj-lt"/>
              <a:buAutoNum type="arabicPeriod"/>
            </a:pPr>
            <a:r>
              <a:rPr lang="en-US" b="0" dirty="0"/>
              <a:t>How to use applicable technology, as applicable*</a:t>
            </a:r>
          </a:p>
          <a:p>
            <a:pPr marL="457200" indent="-457200">
              <a:buFont typeface="+mj-lt"/>
              <a:buAutoNum type="arabicPeriod"/>
            </a:pPr>
            <a:r>
              <a:rPr lang="en-US" b="0" dirty="0"/>
              <a:t>Issues of relevance</a:t>
            </a:r>
          </a:p>
          <a:p>
            <a:pPr marL="457200" indent="-457200">
              <a:buFont typeface="+mj-lt"/>
              <a:buAutoNum type="arabicPeriod"/>
            </a:pPr>
            <a:endParaRPr lang="en-US" b="0" dirty="0"/>
          </a:p>
          <a:p>
            <a:r>
              <a:rPr lang="en-US" b="0" i="1" u="sng" dirty="0"/>
              <a:t>Note for Coordinators/Trainers</a:t>
            </a:r>
            <a:r>
              <a:rPr lang="en-US" b="0" i="1" dirty="0"/>
              <a:t>: Such training materials – like all training materials used to prepare Title IX administrators – must not rely on sex stereotypes and must promote impartiality.</a:t>
            </a:r>
          </a:p>
          <a:p>
            <a:endParaRPr lang="en-US" b="0" dirty="0"/>
          </a:p>
        </p:txBody>
      </p:sp>
      <p:sp>
        <p:nvSpPr>
          <p:cNvPr id="6" name="Rectangle 5">
            <a:extLst>
              <a:ext uri="{FF2B5EF4-FFF2-40B4-BE49-F238E27FC236}">
                <a16:creationId xmlns:a16="http://schemas.microsoft.com/office/drawing/2014/main" id="{2FA243ED-C250-7843-8F4E-85C1C823AADF}"/>
              </a:ext>
            </a:extLst>
          </p:cNvPr>
          <p:cNvSpPr/>
          <p:nvPr/>
        </p:nvSpPr>
        <p:spPr>
          <a:xfrm>
            <a:off x="0" y="191192"/>
            <a:ext cx="7597833" cy="1188720"/>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F8CCEFA-32F2-5046-AFAB-255538A3F082}"/>
              </a:ext>
            </a:extLst>
          </p:cNvPr>
          <p:cNvSpPr txBox="1">
            <a:spLocks/>
          </p:cNvSpPr>
          <p:nvPr/>
        </p:nvSpPr>
        <p:spPr>
          <a:xfrm>
            <a:off x="408147" y="328891"/>
            <a:ext cx="7827990" cy="918017"/>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800" dirty="0"/>
              <a:t>Appeal Officer Responsibility #1: </a:t>
            </a:r>
            <a:br>
              <a:rPr lang="en-US" sz="2800" dirty="0"/>
            </a:br>
            <a:r>
              <a:rPr lang="en-US" sz="3200" i="1" dirty="0"/>
              <a:t>Be Prepared</a:t>
            </a:r>
          </a:p>
        </p:txBody>
      </p:sp>
    </p:spTree>
    <p:extLst>
      <p:ext uri="{BB962C8B-B14F-4D97-AF65-F5344CB8AC3E}">
        <p14:creationId xmlns:p14="http://schemas.microsoft.com/office/powerpoint/2010/main" val="371408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8270735B-BD2C-4641-9C31-F4F3BF33FC9A}"/>
              </a:ext>
            </a:extLst>
          </p:cNvPr>
          <p:cNvSpPr>
            <a:spLocks noGrp="1"/>
          </p:cNvSpPr>
          <p:nvPr>
            <p:ph type="body" sz="quarter" idx="10"/>
          </p:nvPr>
        </p:nvSpPr>
        <p:spPr>
          <a:xfrm>
            <a:off x="4044441" y="2287103"/>
            <a:ext cx="4052155" cy="2283794"/>
          </a:xfrm>
        </p:spPr>
        <p:txBody>
          <a:bodyPr/>
          <a:lstStyle/>
          <a:p>
            <a:r>
              <a:rPr lang="en-US" dirty="0"/>
              <a:t>After participating, you will improve your ability to facilitate your institution’s Title IX appeal process in compliance with Title IX regulations.</a:t>
            </a:r>
          </a:p>
        </p:txBody>
      </p:sp>
    </p:spTree>
    <p:extLst>
      <p:ext uri="{BB962C8B-B14F-4D97-AF65-F5344CB8AC3E}">
        <p14:creationId xmlns:p14="http://schemas.microsoft.com/office/powerpoint/2010/main" val="899205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408147" y="1646997"/>
            <a:ext cx="8093176" cy="2966585"/>
          </a:xfrm>
        </p:spPr>
        <p:txBody>
          <a:bodyPr/>
          <a:lstStyle/>
          <a:p>
            <a:pPr marL="342900" indent="-342900">
              <a:buFont typeface="Arial" panose="020B0604020202020204" pitchFamily="34" charset="0"/>
              <a:buChar char="•"/>
            </a:pPr>
            <a:r>
              <a:rPr lang="en-US" sz="2200" b="0" dirty="0"/>
              <a:t>Fundamentally, Appeal Officers exist to “check the work” of the institution</a:t>
            </a:r>
          </a:p>
          <a:p>
            <a:pPr marL="342900" indent="-342900">
              <a:buFont typeface="Arial" panose="020B0604020202020204" pitchFamily="34" charset="0"/>
              <a:buChar char="•"/>
            </a:pPr>
            <a:r>
              <a:rPr lang="en-US" sz="2200" b="0" dirty="0"/>
              <a:t>Goals: </a:t>
            </a:r>
            <a:r>
              <a:rPr lang="en-US" sz="2200" b="0" u="sng" dirty="0"/>
              <a:t>FAIRNESS</a:t>
            </a:r>
            <a:r>
              <a:rPr lang="en-US" sz="2200" b="0" dirty="0"/>
              <a:t> and </a:t>
            </a:r>
            <a:r>
              <a:rPr lang="en-US" sz="2200" b="0" u="sng" dirty="0"/>
              <a:t>THOROUGHNESS</a:t>
            </a:r>
          </a:p>
          <a:p>
            <a:pPr marL="342900" indent="-342900">
              <a:buFont typeface="Arial" panose="020B0604020202020204" pitchFamily="34" charset="0"/>
              <a:buChar char="•"/>
            </a:pPr>
            <a:r>
              <a:rPr lang="en-US" sz="2200" b="0" dirty="0"/>
              <a:t>Impartiality is absolutely necessary</a:t>
            </a:r>
          </a:p>
          <a:p>
            <a:pPr marL="342900" indent="-342900">
              <a:buFont typeface="Arial" panose="020B0604020202020204" pitchFamily="34" charset="0"/>
              <a:buChar char="•"/>
            </a:pPr>
            <a:r>
              <a:rPr lang="en-US" sz="2200" b="0" dirty="0"/>
              <a:t>Cannot be biased, or have any conflict of interest</a:t>
            </a:r>
          </a:p>
          <a:p>
            <a:pPr marL="342900" indent="-342900">
              <a:buFont typeface="Arial" panose="020B0604020202020204" pitchFamily="34" charset="0"/>
              <a:buChar char="•"/>
            </a:pPr>
            <a:r>
              <a:rPr lang="en-US" sz="2200" b="0" dirty="0"/>
              <a:t>Follow the appellant’s and appellee’s argument(s) </a:t>
            </a:r>
          </a:p>
          <a:p>
            <a:endParaRPr lang="en-US" sz="2200" b="0" dirty="0"/>
          </a:p>
        </p:txBody>
      </p:sp>
      <p:sp>
        <p:nvSpPr>
          <p:cNvPr id="4" name="Rectangle 3">
            <a:extLst>
              <a:ext uri="{FF2B5EF4-FFF2-40B4-BE49-F238E27FC236}">
                <a16:creationId xmlns:a16="http://schemas.microsoft.com/office/drawing/2014/main" id="{EA5A828C-83CB-464F-9AAF-EFF135D113CD}"/>
              </a:ext>
            </a:extLst>
          </p:cNvPr>
          <p:cNvSpPr/>
          <p:nvPr/>
        </p:nvSpPr>
        <p:spPr>
          <a:xfrm>
            <a:off x="0" y="191192"/>
            <a:ext cx="7597833" cy="1188720"/>
          </a:xfrm>
          <a:prstGeom prst="rect">
            <a:avLst/>
          </a:prstGeom>
          <a:solidFill>
            <a:srgbClr val="007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771891E-8940-3243-84C9-9426EEE07F78}"/>
              </a:ext>
            </a:extLst>
          </p:cNvPr>
          <p:cNvSpPr txBox="1">
            <a:spLocks/>
          </p:cNvSpPr>
          <p:nvPr/>
        </p:nvSpPr>
        <p:spPr>
          <a:xfrm>
            <a:off x="408147" y="343169"/>
            <a:ext cx="7827990" cy="918017"/>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800" dirty="0"/>
              <a:t>Appeal Officer Responsibility #2: </a:t>
            </a:r>
            <a:br>
              <a:rPr lang="en-US" sz="3200" dirty="0"/>
            </a:br>
            <a:r>
              <a:rPr lang="en-US" sz="3200" i="1" dirty="0"/>
              <a:t>Review Impartially</a:t>
            </a:r>
          </a:p>
        </p:txBody>
      </p:sp>
    </p:spTree>
    <p:extLst>
      <p:ext uri="{BB962C8B-B14F-4D97-AF65-F5344CB8AC3E}">
        <p14:creationId xmlns:p14="http://schemas.microsoft.com/office/powerpoint/2010/main" val="174281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C8770-1B62-49DD-B840-EE8D0D258A40}"/>
              </a:ext>
            </a:extLst>
          </p:cNvPr>
          <p:cNvSpPr>
            <a:spLocks noGrp="1"/>
          </p:cNvSpPr>
          <p:nvPr>
            <p:ph type="body" sz="quarter" idx="10"/>
          </p:nvPr>
        </p:nvSpPr>
        <p:spPr>
          <a:xfrm>
            <a:off x="4023187" y="2074220"/>
            <a:ext cx="4081722" cy="2709560"/>
          </a:xfrm>
        </p:spPr>
        <p:txBody>
          <a:bodyPr/>
          <a:lstStyle/>
          <a:p>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role do you think the Appeal Officer should play in determining whether the policies and procedures of the institution are in compliance with the requirements of Title IX?</a:t>
            </a:r>
          </a:p>
        </p:txBody>
      </p:sp>
    </p:spTree>
    <p:extLst>
      <p:ext uri="{BB962C8B-B14F-4D97-AF65-F5344CB8AC3E}">
        <p14:creationId xmlns:p14="http://schemas.microsoft.com/office/powerpoint/2010/main" val="1134071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408147" y="1708265"/>
            <a:ext cx="8093176" cy="2362200"/>
          </a:xfrm>
        </p:spPr>
        <p:txBody>
          <a:bodyPr/>
          <a:lstStyle/>
          <a:p>
            <a:pPr marL="342900" indent="-342900">
              <a:buFont typeface="Arial" panose="020B0604020202020204" pitchFamily="34" charset="0"/>
              <a:buChar char="•"/>
            </a:pPr>
            <a:r>
              <a:rPr lang="en-US" sz="2200" b="0" dirty="0"/>
              <a:t>Your writing has significant implications for your institution, legal risk, etc.</a:t>
            </a:r>
          </a:p>
          <a:p>
            <a:pPr marL="342900" indent="-342900">
              <a:buFont typeface="Arial" panose="020B0604020202020204" pitchFamily="34" charset="0"/>
              <a:buChar char="•"/>
            </a:pPr>
            <a:r>
              <a:rPr lang="en-US" sz="2200" b="0" dirty="0"/>
              <a:t>Watch for bias in word choice</a:t>
            </a:r>
          </a:p>
          <a:p>
            <a:pPr marL="342900" indent="-342900">
              <a:buFont typeface="Arial" panose="020B0604020202020204" pitchFamily="34" charset="0"/>
              <a:buChar char="•"/>
            </a:pPr>
            <a:r>
              <a:rPr lang="en-US" sz="2200" b="0" dirty="0"/>
              <a:t>Avoid charged or absolute language</a:t>
            </a:r>
          </a:p>
          <a:p>
            <a:pPr marL="342900" indent="-342900">
              <a:buFont typeface="Arial" panose="020B0604020202020204" pitchFamily="34" charset="0"/>
              <a:buChar char="•"/>
            </a:pPr>
            <a:r>
              <a:rPr lang="en-US" sz="2200" b="0" dirty="0"/>
              <a:t>Written determination must be comprehensive (but should be concise)</a:t>
            </a:r>
          </a:p>
        </p:txBody>
      </p:sp>
      <p:sp>
        <p:nvSpPr>
          <p:cNvPr id="4" name="Rectangle 3">
            <a:extLst>
              <a:ext uri="{FF2B5EF4-FFF2-40B4-BE49-F238E27FC236}">
                <a16:creationId xmlns:a16="http://schemas.microsoft.com/office/drawing/2014/main" id="{1AE7C4F1-3660-7946-A55A-5F9F0C0330A0}"/>
              </a:ext>
            </a:extLst>
          </p:cNvPr>
          <p:cNvSpPr/>
          <p:nvPr/>
        </p:nvSpPr>
        <p:spPr>
          <a:xfrm>
            <a:off x="0" y="191192"/>
            <a:ext cx="7597833" cy="1188720"/>
          </a:xfrm>
          <a:prstGeom prst="rect">
            <a:avLst/>
          </a:prstGeom>
          <a:solidFill>
            <a:srgbClr val="D83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272BC9F-8E0F-9D47-91F4-E7B4F76CBB2C}"/>
              </a:ext>
            </a:extLst>
          </p:cNvPr>
          <p:cNvSpPr txBox="1">
            <a:spLocks/>
          </p:cNvSpPr>
          <p:nvPr/>
        </p:nvSpPr>
        <p:spPr>
          <a:xfrm>
            <a:off x="408147" y="343169"/>
            <a:ext cx="7827990" cy="918017"/>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800" dirty="0"/>
              <a:t>Appeal Officer Responsibility #3: </a:t>
            </a:r>
            <a:br>
              <a:rPr lang="en-US" sz="3200" dirty="0"/>
            </a:br>
            <a:r>
              <a:rPr lang="en-US" sz="3200" i="1" dirty="0"/>
              <a:t>Communicate Clearly &amp; Effectively</a:t>
            </a:r>
          </a:p>
        </p:txBody>
      </p:sp>
    </p:spTree>
    <p:extLst>
      <p:ext uri="{BB962C8B-B14F-4D97-AF65-F5344CB8AC3E}">
        <p14:creationId xmlns:p14="http://schemas.microsoft.com/office/powerpoint/2010/main" val="1906385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3</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Grounds for Appeal</a:t>
            </a:r>
            <a:b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1530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 [www.innovirology.com]"/>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447469" y="923454"/>
            <a:ext cx="2996939" cy="2914221"/>
          </a:xfrm>
          <a:prstGeom prst="rect">
            <a:avLst/>
          </a:prstGeom>
        </p:spPr>
      </p:pic>
      <p:pic>
        <p:nvPicPr>
          <p:cNvPr id="6" name="Picture 5"/>
          <p:cNvPicPr>
            <a:picLocks noChangeAspect="1"/>
          </p:cNvPicPr>
          <p:nvPr/>
        </p:nvPicPr>
        <p:blipFill>
          <a:blip r:embed="rId4"/>
          <a:stretch>
            <a:fillRect/>
          </a:stretch>
        </p:blipFill>
        <p:spPr>
          <a:xfrm>
            <a:off x="347752" y="2106030"/>
            <a:ext cx="3099717" cy="3099717"/>
          </a:xfrm>
          <a:prstGeom prst="rect">
            <a:avLst/>
          </a:prstGeom>
        </p:spPr>
      </p:pic>
      <p:pic>
        <p:nvPicPr>
          <p:cNvPr id="7" name="Picture 6"/>
          <p:cNvPicPr>
            <a:picLocks noChangeAspect="1"/>
          </p:cNvPicPr>
          <p:nvPr/>
        </p:nvPicPr>
        <p:blipFill>
          <a:blip r:embed="rId5"/>
          <a:stretch>
            <a:fillRect/>
          </a:stretch>
        </p:blipFill>
        <p:spPr>
          <a:xfrm>
            <a:off x="4621756" y="3655889"/>
            <a:ext cx="4013756" cy="1963250"/>
          </a:xfrm>
          <a:prstGeom prst="rect">
            <a:avLst/>
          </a:prstGeom>
        </p:spPr>
      </p:pic>
      <p:sp>
        <p:nvSpPr>
          <p:cNvPr id="8" name="Title 1">
            <a:extLst>
              <a:ext uri="{FF2B5EF4-FFF2-40B4-BE49-F238E27FC236}">
                <a16:creationId xmlns:a16="http://schemas.microsoft.com/office/drawing/2014/main" id="{82C3D00B-3DCA-6F41-A1E6-62539D04E6DA}"/>
              </a:ext>
            </a:extLst>
          </p:cNvPr>
          <p:cNvSpPr txBox="1">
            <a:spLocks/>
          </p:cNvSpPr>
          <p:nvPr/>
        </p:nvSpPr>
        <p:spPr>
          <a:xfrm>
            <a:off x="658005" y="322884"/>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Permissible Grounds for Appeal</a:t>
            </a:r>
          </a:p>
        </p:txBody>
      </p:sp>
      <p:sp>
        <p:nvSpPr>
          <p:cNvPr id="9" name="Rectangle 8">
            <a:extLst>
              <a:ext uri="{FF2B5EF4-FFF2-40B4-BE49-F238E27FC236}">
                <a16:creationId xmlns:a16="http://schemas.microsoft.com/office/drawing/2014/main" id="{6B87FE86-CE9D-394B-BEE6-632AF4931CEC}"/>
              </a:ext>
            </a:extLst>
          </p:cNvPr>
          <p:cNvSpPr/>
          <p:nvPr/>
        </p:nvSpPr>
        <p:spPr>
          <a:xfrm>
            <a:off x="334224" y="290537"/>
            <a:ext cx="220080" cy="567074"/>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019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2827886" y="658071"/>
            <a:ext cx="7827990" cy="669376"/>
          </a:xfrm>
        </p:spPr>
        <p:txBody>
          <a:bodyPr/>
          <a:lstStyle/>
          <a:p>
            <a:r>
              <a:rPr lang="en-US" sz="3200" dirty="0"/>
              <a:t>1. Procedural Irregularity</a:t>
            </a:r>
          </a:p>
        </p:txBody>
      </p:sp>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2915786" y="1390822"/>
            <a:ext cx="8093176" cy="1475018"/>
          </a:xfrm>
        </p:spPr>
        <p:txBody>
          <a:bodyPr/>
          <a:lstStyle/>
          <a:p>
            <a:pPr marL="342900" indent="-342900">
              <a:buFont typeface="Arial" panose="020B0604020202020204" pitchFamily="34" charset="0"/>
              <a:buChar char="•"/>
            </a:pPr>
            <a:r>
              <a:rPr lang="en-US" b="0" dirty="0"/>
              <a:t>Did not follow policy or procedure</a:t>
            </a:r>
          </a:p>
          <a:p>
            <a:pPr marL="342900" indent="-342900">
              <a:buFont typeface="Arial" panose="020B0604020202020204" pitchFamily="34" charset="0"/>
              <a:buChar char="•"/>
            </a:pPr>
            <a:r>
              <a:rPr lang="en-US" b="0" dirty="0"/>
              <a:t>Substantive in nature</a:t>
            </a:r>
          </a:p>
          <a:p>
            <a:pPr marL="342900" indent="-342900">
              <a:buFont typeface="Arial" panose="020B0604020202020204" pitchFamily="34" charset="0"/>
              <a:buChar char="•"/>
            </a:pPr>
            <a:r>
              <a:rPr lang="en-US" b="0" dirty="0"/>
              <a:t>Affected the outcome</a:t>
            </a:r>
          </a:p>
        </p:txBody>
      </p:sp>
      <p:sp>
        <p:nvSpPr>
          <p:cNvPr id="4" name="Title 1">
            <a:extLst>
              <a:ext uri="{FF2B5EF4-FFF2-40B4-BE49-F238E27FC236}">
                <a16:creationId xmlns:a16="http://schemas.microsoft.com/office/drawing/2014/main" id="{DDE0CFE0-0C9C-45A5-8537-5B67B00F1AFC}"/>
              </a:ext>
            </a:extLst>
          </p:cNvPr>
          <p:cNvSpPr txBox="1">
            <a:spLocks/>
          </p:cNvSpPr>
          <p:nvPr/>
        </p:nvSpPr>
        <p:spPr>
          <a:xfrm>
            <a:off x="2827886" y="3376818"/>
            <a:ext cx="7827990" cy="669376"/>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2. New Evidence</a:t>
            </a:r>
          </a:p>
        </p:txBody>
      </p:sp>
      <p:sp>
        <p:nvSpPr>
          <p:cNvPr id="5"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2915786" y="4137740"/>
            <a:ext cx="6439572" cy="1346064"/>
          </a:xfrm>
        </p:spPr>
        <p:txBody>
          <a:bodyPr/>
          <a:lstStyle/>
          <a:p>
            <a:pPr marL="342900" indent="-342900">
              <a:buFont typeface="Arial" panose="020B0604020202020204" pitchFamily="34" charset="0"/>
              <a:buChar char="•"/>
            </a:pPr>
            <a:r>
              <a:rPr lang="en-US" b="0" dirty="0"/>
              <a:t>Was not reasonably available at the time of decision</a:t>
            </a:r>
          </a:p>
          <a:p>
            <a:pPr marL="342900" indent="-342900">
              <a:buFont typeface="Arial" panose="020B0604020202020204" pitchFamily="34" charset="0"/>
              <a:buChar char="•"/>
            </a:pPr>
            <a:r>
              <a:rPr lang="en-US" b="0" dirty="0"/>
              <a:t>Substantive in nature</a:t>
            </a:r>
          </a:p>
          <a:p>
            <a:pPr marL="342900" indent="-342900">
              <a:buFont typeface="Arial" panose="020B0604020202020204" pitchFamily="34" charset="0"/>
              <a:buChar char="•"/>
            </a:pPr>
            <a:r>
              <a:rPr lang="en-US" b="0" u="sng" dirty="0"/>
              <a:t>Could</a:t>
            </a:r>
            <a:r>
              <a:rPr lang="en-US" b="0" dirty="0"/>
              <a:t> have affected the outcome</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003" y="610303"/>
            <a:ext cx="2289941" cy="2289941"/>
          </a:xfrm>
          <a:prstGeom prst="rect">
            <a:avLst/>
          </a:prstGeom>
        </p:spPr>
      </p:pic>
      <p:pic>
        <p:nvPicPr>
          <p:cNvPr id="7" name="Picture 6" descr="Home [www.innovirology.com]"/>
          <p:cNvPicPr>
            <a:picLocks noChangeAspect="1"/>
          </p:cNvPicPr>
          <p:nvPr/>
        </p:nvPicPr>
        <p:blipFill>
          <a:blip r:embed="rId4" cstate="screen">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45598" y="3292909"/>
            <a:ext cx="2412291" cy="2345710"/>
          </a:xfrm>
          <a:prstGeom prst="rect">
            <a:avLst/>
          </a:prstGeom>
        </p:spPr>
      </p:pic>
    </p:spTree>
    <p:extLst>
      <p:ext uri="{BB962C8B-B14F-4D97-AF65-F5344CB8AC3E}">
        <p14:creationId xmlns:p14="http://schemas.microsoft.com/office/powerpoint/2010/main" val="492752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3409598" y="1467097"/>
            <a:ext cx="5568147" cy="669376"/>
          </a:xfrm>
        </p:spPr>
        <p:txBody>
          <a:bodyPr/>
          <a:lstStyle/>
          <a:p>
            <a:r>
              <a:rPr lang="en-US" sz="3200" dirty="0"/>
              <a:t>3. Bias or Conflict of Interest</a:t>
            </a:r>
          </a:p>
        </p:txBody>
      </p:sp>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3413552" y="2565607"/>
            <a:ext cx="5597478" cy="2963849"/>
          </a:xfrm>
        </p:spPr>
        <p:txBody>
          <a:bodyPr/>
          <a:lstStyle/>
          <a:p>
            <a:pPr marL="342900" indent="-342900">
              <a:buFont typeface="Arial" panose="020B0604020202020204" pitchFamily="34" charset="0"/>
              <a:buChar char="•"/>
            </a:pPr>
            <a:r>
              <a:rPr lang="en-US" b="0" dirty="0"/>
              <a:t>Title IX Coordinator, Investigator, or Decision-maker (key personnel)</a:t>
            </a:r>
          </a:p>
          <a:p>
            <a:pPr marL="342900" indent="-342900">
              <a:buFont typeface="Arial" panose="020B0604020202020204" pitchFamily="34" charset="0"/>
              <a:buChar char="•"/>
            </a:pPr>
            <a:r>
              <a:rPr lang="en-US" b="0" dirty="0"/>
              <a:t>Conflict of Interest or Bias</a:t>
            </a:r>
          </a:p>
          <a:p>
            <a:pPr marL="342900" indent="-342900">
              <a:buFont typeface="Arial" panose="020B0604020202020204" pitchFamily="34" charset="0"/>
              <a:buChar char="•"/>
            </a:pPr>
            <a:r>
              <a:rPr lang="en-US" b="0" dirty="0"/>
              <a:t>For or Against Either Party</a:t>
            </a:r>
          </a:p>
          <a:p>
            <a:pPr marL="342900" indent="-342900">
              <a:buFont typeface="Arial" panose="020B0604020202020204" pitchFamily="34" charset="0"/>
              <a:buChar char="•"/>
            </a:pPr>
            <a:r>
              <a:rPr lang="en-US" b="0" dirty="0"/>
              <a:t>Generally or Individually</a:t>
            </a:r>
          </a:p>
          <a:p>
            <a:pPr marL="342900" indent="-342900">
              <a:buFont typeface="Arial" panose="020B0604020202020204" pitchFamily="34" charset="0"/>
              <a:buChar char="•"/>
            </a:pPr>
            <a:r>
              <a:rPr lang="en-US" b="0" dirty="0"/>
              <a:t>Substantive in nature</a:t>
            </a:r>
          </a:p>
          <a:p>
            <a:pPr marL="342900" indent="-342900">
              <a:buFont typeface="Arial" panose="020B0604020202020204" pitchFamily="34" charset="0"/>
              <a:buChar char="•"/>
            </a:pPr>
            <a:r>
              <a:rPr lang="en-US" b="0" dirty="0"/>
              <a:t>Affected the outcome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676" y="2144683"/>
            <a:ext cx="2887420" cy="1412325"/>
          </a:xfrm>
          <a:prstGeom prst="rect">
            <a:avLst/>
          </a:prstGeom>
        </p:spPr>
      </p:pic>
    </p:spTree>
    <p:extLst>
      <p:ext uri="{BB962C8B-B14F-4D97-AF65-F5344CB8AC3E}">
        <p14:creationId xmlns:p14="http://schemas.microsoft.com/office/powerpoint/2010/main" val="1144044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F1441B-7D0B-4E2D-B097-A21A762780AC}"/>
              </a:ext>
            </a:extLst>
          </p:cNvPr>
          <p:cNvSpPr>
            <a:spLocks noGrp="1"/>
          </p:cNvSpPr>
          <p:nvPr>
            <p:ph type="body" sz="quarter" idx="10"/>
          </p:nvPr>
        </p:nvSpPr>
        <p:spPr>
          <a:xfrm>
            <a:off x="4098001" y="2889033"/>
            <a:ext cx="3932238" cy="1079933"/>
          </a:xfrm>
        </p:spPr>
        <p:txBody>
          <a:bodyPr/>
          <a:lstStyle/>
          <a:p>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other grounds for appeal are offered in your policies?</a:t>
            </a:r>
          </a:p>
        </p:txBody>
      </p:sp>
    </p:spTree>
    <p:extLst>
      <p:ext uri="{BB962C8B-B14F-4D97-AF65-F5344CB8AC3E}">
        <p14:creationId xmlns:p14="http://schemas.microsoft.com/office/powerpoint/2010/main" val="1855712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674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4</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Decision</a:t>
            </a:r>
          </a:p>
        </p:txBody>
      </p:sp>
    </p:spTree>
    <p:extLst>
      <p:ext uri="{BB962C8B-B14F-4D97-AF65-F5344CB8AC3E}">
        <p14:creationId xmlns:p14="http://schemas.microsoft.com/office/powerpoint/2010/main" val="66040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FC460FD-82B5-478A-A012-7AAAD76D043C}"/>
              </a:ext>
            </a:extLst>
          </p:cNvPr>
          <p:cNvSpPr>
            <a:spLocks noGrp="1"/>
          </p:cNvSpPr>
          <p:nvPr>
            <p:ph type="body" sz="quarter" idx="10"/>
          </p:nvPr>
        </p:nvSpPr>
        <p:spPr>
          <a:xfrm>
            <a:off x="5229052" y="1786978"/>
            <a:ext cx="3524249" cy="4556125"/>
          </a:xfrm>
        </p:spPr>
        <p:txBody>
          <a:bodyPr/>
          <a:lstStyle/>
          <a:p>
            <a:r>
              <a:rPr lang="en-US" b="1" dirty="0"/>
              <a:t>Section 1:  </a:t>
            </a:r>
            <a:br>
              <a:rPr lang="en-US" b="1" dirty="0"/>
            </a:br>
            <a:r>
              <a:rPr lang="en-US" dirty="0"/>
              <a:t>The Regulations</a:t>
            </a:r>
          </a:p>
          <a:p>
            <a:endParaRPr lang="en-US" dirty="0"/>
          </a:p>
          <a:p>
            <a:r>
              <a:rPr lang="en-US" b="1" dirty="0"/>
              <a:t>Section 2:  </a:t>
            </a:r>
            <a:br>
              <a:rPr lang="en-US" dirty="0"/>
            </a:br>
            <a:r>
              <a:rPr lang="en-US" dirty="0"/>
              <a:t>Appeal Officer Roles and Responsibilities</a:t>
            </a:r>
          </a:p>
          <a:p>
            <a:endParaRPr lang="en-US" dirty="0"/>
          </a:p>
          <a:p>
            <a:r>
              <a:rPr lang="en-US" b="1" dirty="0"/>
              <a:t>Section 3:  </a:t>
            </a:r>
            <a:br>
              <a:rPr lang="en-US" dirty="0"/>
            </a:br>
            <a:r>
              <a:rPr lang="en-US" dirty="0"/>
              <a:t>Grounds for Appeal</a:t>
            </a:r>
          </a:p>
          <a:p>
            <a:endParaRPr lang="en-US" dirty="0"/>
          </a:p>
          <a:p>
            <a:r>
              <a:rPr lang="en-US" b="1" dirty="0"/>
              <a:t>Section 4:  </a:t>
            </a:r>
            <a:br>
              <a:rPr lang="en-US" dirty="0"/>
            </a:br>
            <a:r>
              <a:rPr lang="en-US" dirty="0"/>
              <a:t>The Decision</a:t>
            </a:r>
          </a:p>
        </p:txBody>
      </p:sp>
    </p:spTree>
    <p:extLst>
      <p:ext uri="{BB962C8B-B14F-4D97-AF65-F5344CB8AC3E}">
        <p14:creationId xmlns:p14="http://schemas.microsoft.com/office/powerpoint/2010/main" val="457945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444264" y="1211272"/>
            <a:ext cx="8093176" cy="4979405"/>
          </a:xfrm>
        </p:spPr>
        <p:txBody>
          <a:bodyPr/>
          <a:lstStyle/>
          <a:p>
            <a:pPr marL="457200" indent="-457200">
              <a:buFont typeface="+mj-lt"/>
              <a:buAutoNum type="arabicPeriod"/>
            </a:pPr>
            <a:r>
              <a:rPr lang="en-US" sz="2200" b="0" dirty="0"/>
              <a:t>Decision-maker(s) delivers the written determination</a:t>
            </a:r>
          </a:p>
          <a:p>
            <a:pPr marL="457200" indent="-457200">
              <a:buFont typeface="+mj-lt"/>
              <a:buAutoNum type="arabicPeriod"/>
            </a:pPr>
            <a:r>
              <a:rPr lang="en-US" sz="2200" b="0" dirty="0"/>
              <a:t>Window for appeal opens</a:t>
            </a:r>
          </a:p>
          <a:p>
            <a:pPr marL="457200" indent="-457200">
              <a:buFont typeface="+mj-lt"/>
              <a:buAutoNum type="arabicPeriod"/>
            </a:pPr>
            <a:r>
              <a:rPr lang="en-US" sz="2200" b="0" dirty="0"/>
              <a:t>Appeal requests typically to Title IX Coordinator</a:t>
            </a:r>
          </a:p>
          <a:p>
            <a:pPr marL="914400" lvl="1" indent="-457200">
              <a:buFont typeface="+mj-lt"/>
              <a:buAutoNum type="alphaLcPeriod"/>
            </a:pPr>
            <a:r>
              <a:rPr lang="en-US" sz="2200" b="0" dirty="0">
                <a:solidFill>
                  <a:srgbClr val="082544"/>
                </a:solidFill>
                <a:latin typeface="Open Sans" panose="020B0606030504020204" pitchFamily="34" charset="0"/>
                <a:ea typeface="Open Sans" panose="020B0606030504020204" pitchFamily="34" charset="0"/>
                <a:cs typeface="Open Sans" panose="020B0606030504020204" pitchFamily="34" charset="0"/>
              </a:rPr>
              <a:t>Timely received? </a:t>
            </a:r>
          </a:p>
          <a:p>
            <a:pPr marL="914400" lvl="1" indent="-457200">
              <a:buFont typeface="+mj-lt"/>
              <a:buAutoNum type="alphaLcPeriod"/>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Grounds articulated?</a:t>
            </a:r>
          </a:p>
          <a:p>
            <a:pPr marL="457200" indent="-457200">
              <a:buFont typeface="+mj-lt"/>
              <a:buAutoNum type="arabicPeriod"/>
            </a:pPr>
            <a:r>
              <a:rPr lang="en-US" sz="2200" b="0" dirty="0"/>
              <a:t>Appellate review</a:t>
            </a:r>
          </a:p>
          <a:p>
            <a:pPr marL="914400" lvl="1" indent="-457200">
              <a:buFont typeface="+mj-lt"/>
              <a:buAutoNum type="alphaLcPeriod"/>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May entail meeting with parties (not recommended, but if permitted, must be equal)</a:t>
            </a:r>
            <a:endParaRPr lang="en-US" sz="2200" b="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200" b="0" dirty="0"/>
              <a:t>Appeal Decision Drafted</a:t>
            </a:r>
          </a:p>
          <a:p>
            <a:pPr marL="457200" indent="-457200">
              <a:buFont typeface="+mj-lt"/>
              <a:buAutoNum type="arabicPeriod"/>
            </a:pPr>
            <a:r>
              <a:rPr lang="en-US" sz="2200" b="0" dirty="0"/>
              <a:t>Appeal Decision Communicated </a:t>
            </a:r>
          </a:p>
          <a:p>
            <a:pPr marL="914400" lvl="1" indent="-457200">
              <a:buFont typeface="+mj-lt"/>
              <a:buAutoNum type="alphaLcPeriod"/>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Include notice of </a:t>
            </a:r>
            <a:r>
              <a:rPr lang="en-US" sz="2200"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final</a:t>
            </a: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 determination</a:t>
            </a:r>
            <a:endParaRPr lang="en-US" sz="2200" b="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43A500FF-52A0-4A4B-9F64-7DC22CEEE243}"/>
              </a:ext>
            </a:extLst>
          </p:cNvPr>
          <p:cNvSpPr txBox="1">
            <a:spLocks/>
          </p:cNvSpPr>
          <p:nvPr/>
        </p:nvSpPr>
        <p:spPr>
          <a:xfrm>
            <a:off x="658005" y="322884"/>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Process Review</a:t>
            </a:r>
          </a:p>
        </p:txBody>
      </p:sp>
      <p:sp>
        <p:nvSpPr>
          <p:cNvPr id="7" name="Rectangle 6">
            <a:extLst>
              <a:ext uri="{FF2B5EF4-FFF2-40B4-BE49-F238E27FC236}">
                <a16:creationId xmlns:a16="http://schemas.microsoft.com/office/drawing/2014/main" id="{C46B1CC2-2285-E64D-A8AF-EAED36681E86}"/>
              </a:ext>
            </a:extLst>
          </p:cNvPr>
          <p:cNvSpPr/>
          <p:nvPr/>
        </p:nvSpPr>
        <p:spPr>
          <a:xfrm>
            <a:off x="334224" y="290537"/>
            <a:ext cx="220080" cy="567074"/>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499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658005" y="1604994"/>
            <a:ext cx="7461448" cy="3648012"/>
          </a:xfrm>
        </p:spPr>
        <p:txBody>
          <a:bodyPr numCol="2"/>
          <a:lstStyle/>
          <a:p>
            <a:r>
              <a:rPr lang="en-US" b="0" u="sng" dirty="0"/>
              <a:t>Appeals</a:t>
            </a:r>
          </a:p>
          <a:p>
            <a:pPr marL="342900" indent="-342900">
              <a:buFont typeface="Arial" panose="020B0604020202020204" pitchFamily="34" charset="0"/>
              <a:buChar char="•"/>
            </a:pPr>
            <a:r>
              <a:rPr lang="en-US" b="0" dirty="0"/>
              <a:t>Allowed</a:t>
            </a:r>
          </a:p>
          <a:p>
            <a:pPr marL="342900" indent="-342900">
              <a:buFont typeface="Arial" panose="020B0604020202020204" pitchFamily="34" charset="0"/>
              <a:buChar char="•"/>
            </a:pPr>
            <a:r>
              <a:rPr lang="en-US" b="0" dirty="0"/>
              <a:t>Dismissed </a:t>
            </a:r>
          </a:p>
          <a:p>
            <a:endParaRPr lang="en-US" b="0" dirty="0"/>
          </a:p>
          <a:p>
            <a:r>
              <a:rPr lang="en-US" b="0" u="sng" dirty="0"/>
              <a:t>Decisions</a:t>
            </a:r>
          </a:p>
          <a:p>
            <a:pPr marL="342900" indent="-342900">
              <a:buFont typeface="Arial" panose="020B0604020202020204" pitchFamily="34" charset="0"/>
              <a:buChar char="•"/>
            </a:pPr>
            <a:r>
              <a:rPr lang="en-US" b="0" dirty="0"/>
              <a:t>Upheld / Affirmed</a:t>
            </a:r>
          </a:p>
          <a:p>
            <a:pPr marL="342900" indent="-342900">
              <a:buFont typeface="Arial" panose="020B0604020202020204" pitchFamily="34" charset="0"/>
              <a:buChar char="•"/>
            </a:pPr>
            <a:r>
              <a:rPr lang="en-US" b="0" dirty="0"/>
              <a:t>Overturned / Reversed</a:t>
            </a:r>
          </a:p>
          <a:p>
            <a:pPr marL="342900" indent="-342900">
              <a:buFont typeface="Arial" panose="020B0604020202020204" pitchFamily="34" charset="0"/>
              <a:buChar char="•"/>
            </a:pPr>
            <a:r>
              <a:rPr lang="en-US" b="0" dirty="0"/>
              <a:t>Modified</a:t>
            </a:r>
          </a:p>
          <a:p>
            <a:endParaRPr lang="en-US" b="0" dirty="0"/>
          </a:p>
          <a:p>
            <a:r>
              <a:rPr lang="en-US" b="0" u="sng" dirty="0"/>
              <a:t>Cases</a:t>
            </a:r>
          </a:p>
          <a:p>
            <a:pPr marL="342900" indent="-342900">
              <a:buFont typeface="Arial" panose="020B0604020202020204" pitchFamily="34" charset="0"/>
              <a:buChar char="•"/>
            </a:pPr>
            <a:r>
              <a:rPr lang="en-US" b="0" dirty="0"/>
              <a:t>Dismissed</a:t>
            </a:r>
          </a:p>
          <a:p>
            <a:pPr marL="342900" indent="-342900">
              <a:buFont typeface="Arial" panose="020B0604020202020204" pitchFamily="34" charset="0"/>
              <a:buChar char="•"/>
            </a:pPr>
            <a:r>
              <a:rPr lang="en-US" b="0" dirty="0"/>
              <a:t>Remanded</a:t>
            </a:r>
          </a:p>
          <a:p>
            <a:endParaRPr lang="en-US" b="0" u="sng" dirty="0"/>
          </a:p>
          <a:p>
            <a:r>
              <a:rPr lang="en-US" b="0" u="sng" dirty="0"/>
              <a:t>Sanctions</a:t>
            </a:r>
          </a:p>
          <a:p>
            <a:pPr marL="342900" indent="-342900">
              <a:buFont typeface="Arial" panose="020B0604020202020204" pitchFamily="34" charset="0"/>
              <a:buChar char="•"/>
            </a:pPr>
            <a:r>
              <a:rPr lang="en-US" b="0" dirty="0"/>
              <a:t>Modified / Amended</a:t>
            </a:r>
          </a:p>
          <a:p>
            <a:pPr marL="342900" indent="-342900">
              <a:buFont typeface="Arial" panose="020B0604020202020204" pitchFamily="34" charset="0"/>
              <a:buChar char="•"/>
            </a:pPr>
            <a:r>
              <a:rPr lang="en-US" b="0" dirty="0"/>
              <a:t>Vacated</a:t>
            </a:r>
          </a:p>
        </p:txBody>
      </p:sp>
      <p:sp>
        <p:nvSpPr>
          <p:cNvPr id="2" name="TextBox 1"/>
          <p:cNvSpPr txBox="1"/>
          <p:nvPr/>
        </p:nvSpPr>
        <p:spPr>
          <a:xfrm>
            <a:off x="554304" y="5077373"/>
            <a:ext cx="7795846" cy="707886"/>
          </a:xfrm>
          <a:prstGeom prst="rect">
            <a:avLst/>
          </a:prstGeom>
        </p:spPr>
        <p:txBody>
          <a:bodyPr wrap="square" rtlCol="0">
            <a:spAutoFit/>
          </a:bodyPr>
          <a:lstStyle/>
          <a:p>
            <a:pPr algn="l"/>
            <a:r>
              <a:rPr lang="en-US" sz="2000" i="1" dirty="0">
                <a:solidFill>
                  <a:srgbClr val="082544"/>
                </a:solidFill>
                <a:latin typeface="Open Sans" panose="020B0606030504020204" pitchFamily="34" charset="0"/>
                <a:ea typeface="Open Sans" panose="020B0606030504020204" pitchFamily="34" charset="0"/>
                <a:cs typeface="Open Sans" panose="020B0606030504020204" pitchFamily="34" charset="0"/>
              </a:rPr>
              <a:t>Terminology and procedures for the results of appellate determinations vary; consult your institution’s policies for guidance</a:t>
            </a:r>
          </a:p>
        </p:txBody>
      </p:sp>
      <p:sp>
        <p:nvSpPr>
          <p:cNvPr id="5" name="Title 1">
            <a:extLst>
              <a:ext uri="{FF2B5EF4-FFF2-40B4-BE49-F238E27FC236}">
                <a16:creationId xmlns:a16="http://schemas.microsoft.com/office/drawing/2014/main" id="{2823425E-3308-7545-BA5D-2C30EE313392}"/>
              </a:ext>
            </a:extLst>
          </p:cNvPr>
          <p:cNvSpPr txBox="1">
            <a:spLocks/>
          </p:cNvSpPr>
          <p:nvPr/>
        </p:nvSpPr>
        <p:spPr>
          <a:xfrm>
            <a:off x="658005" y="303051"/>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Appeal Terminology </a:t>
            </a:r>
            <a:br>
              <a:rPr lang="en-US" sz="3200" dirty="0"/>
            </a:br>
            <a:r>
              <a:rPr lang="en-US" sz="3200" dirty="0"/>
              <a:t>(not specific to Title IX)</a:t>
            </a:r>
          </a:p>
        </p:txBody>
      </p:sp>
      <p:sp>
        <p:nvSpPr>
          <p:cNvPr id="6" name="Rectangle 5">
            <a:extLst>
              <a:ext uri="{FF2B5EF4-FFF2-40B4-BE49-F238E27FC236}">
                <a16:creationId xmlns:a16="http://schemas.microsoft.com/office/drawing/2014/main" id="{7D90B52B-82E4-1345-B69C-CDE40F3A7D5A}"/>
              </a:ext>
            </a:extLst>
          </p:cNvPr>
          <p:cNvSpPr/>
          <p:nvPr/>
        </p:nvSpPr>
        <p:spPr>
          <a:xfrm>
            <a:off x="334224" y="270704"/>
            <a:ext cx="220080" cy="984518"/>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53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658005" y="1575544"/>
            <a:ext cx="8093176" cy="4534311"/>
          </a:xfrm>
        </p:spPr>
        <p:txBody>
          <a:bodyPr/>
          <a:lstStyle/>
          <a:p>
            <a:pPr marL="457200" indent="-457200">
              <a:buFont typeface="+mj-lt"/>
              <a:buAutoNum type="arabicPeriod"/>
            </a:pPr>
            <a:r>
              <a:rPr lang="en-US" sz="1800" b="0" dirty="0"/>
              <a:t>Familiarize yourself with the case, ensuring access to full record</a:t>
            </a:r>
          </a:p>
          <a:p>
            <a:pPr marL="457200" indent="-457200">
              <a:buFont typeface="+mj-lt"/>
              <a:buAutoNum type="arabicPeriod"/>
            </a:pPr>
            <a:r>
              <a:rPr lang="en-US" sz="1800" b="0" dirty="0"/>
              <a:t>Thoroughly review the appeal request(s) and any response(s)</a:t>
            </a:r>
          </a:p>
          <a:p>
            <a:pPr marL="457200" indent="-457200">
              <a:buFont typeface="+mj-lt"/>
              <a:buAutoNum type="arabicPeriod"/>
            </a:pPr>
            <a:r>
              <a:rPr lang="en-US" sz="1800" b="0" dirty="0"/>
              <a:t>Review the case through lens of appellant</a:t>
            </a:r>
          </a:p>
          <a:p>
            <a:pPr marL="457200" indent="-457200">
              <a:buFont typeface="+mj-lt"/>
              <a:buAutoNum type="arabicPeriod"/>
            </a:pPr>
            <a:r>
              <a:rPr lang="en-US" sz="1800" b="0" dirty="0"/>
              <a:t>Review the case through lens of appellee</a:t>
            </a:r>
          </a:p>
          <a:p>
            <a:pPr marL="457200" indent="-457200">
              <a:buFont typeface="+mj-lt"/>
              <a:buAutoNum type="arabicPeriod"/>
            </a:pPr>
            <a:r>
              <a:rPr lang="en-US" sz="1800" b="0" dirty="0"/>
              <a:t>Review the case through lens of decision-maker, Title IX Coordinator, Investigator, etc.</a:t>
            </a:r>
          </a:p>
          <a:p>
            <a:pPr marL="457200" indent="-457200">
              <a:buFont typeface="+mj-lt"/>
              <a:buAutoNum type="arabicPeriod"/>
            </a:pPr>
            <a:r>
              <a:rPr lang="en-US" sz="1800" b="0" dirty="0"/>
              <a:t>Keep your policy on hand, consult often</a:t>
            </a:r>
          </a:p>
          <a:p>
            <a:pPr marL="457200" indent="-457200">
              <a:buFont typeface="+mj-lt"/>
              <a:buAutoNum type="arabicPeriod"/>
            </a:pPr>
            <a:r>
              <a:rPr lang="en-US" sz="1800" b="0" dirty="0"/>
              <a:t>May seek information from key personnel</a:t>
            </a:r>
          </a:p>
          <a:p>
            <a:pPr marL="457200" indent="-457200">
              <a:buFont typeface="+mj-lt"/>
              <a:buAutoNum type="arabicPeriod"/>
            </a:pPr>
            <a:r>
              <a:rPr lang="en-US" sz="1800" b="0" dirty="0"/>
              <a:t>May meet with parties (must do so equally, however!)</a:t>
            </a:r>
          </a:p>
          <a:p>
            <a:pPr marL="457200" indent="-457200">
              <a:buFont typeface="+mj-lt"/>
              <a:buAutoNum type="arabicPeriod"/>
            </a:pPr>
            <a:r>
              <a:rPr lang="en-US" sz="1800" b="0" dirty="0"/>
              <a:t>Decide appeal </a:t>
            </a:r>
          </a:p>
          <a:p>
            <a:pPr marL="914400" lvl="1" indent="-457200">
              <a:buFont typeface="+mj-lt"/>
              <a:buAutoNum type="arabicPeriod"/>
            </a:pPr>
            <a:r>
              <a:rPr lang="en-US" sz="1800" b="0" dirty="0">
                <a:solidFill>
                  <a:srgbClr val="082544"/>
                </a:solidFill>
                <a:latin typeface="Open Sans" panose="020B0606030504020204" pitchFamily="34" charset="0"/>
                <a:ea typeface="Open Sans" panose="020B0606030504020204" pitchFamily="34" charset="0"/>
                <a:cs typeface="Open Sans" panose="020B0606030504020204" pitchFamily="34" charset="0"/>
              </a:rPr>
              <a:t>Decision Affirmed / Upheld</a:t>
            </a:r>
          </a:p>
          <a:p>
            <a:pPr marL="914400" lvl="1" indent="-457200">
              <a:buFont typeface="+mj-lt"/>
              <a:buAutoNum type="arabicPeriod"/>
            </a:pPr>
            <a:r>
              <a:rPr lang="en-US" sz="1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Decision Reversed / Overturned</a:t>
            </a:r>
          </a:p>
          <a:p>
            <a:pPr marL="914400" lvl="1" indent="-457200">
              <a:buFont typeface="+mj-lt"/>
              <a:buAutoNum type="arabicPeriod"/>
            </a:pPr>
            <a:r>
              <a:rPr lang="en-US" sz="1800" b="0" dirty="0">
                <a:solidFill>
                  <a:srgbClr val="082544"/>
                </a:solidFill>
                <a:latin typeface="Open Sans" panose="020B0606030504020204" pitchFamily="34" charset="0"/>
                <a:ea typeface="Open Sans" panose="020B0606030504020204" pitchFamily="34" charset="0"/>
                <a:cs typeface="Open Sans" panose="020B0606030504020204" pitchFamily="34" charset="0"/>
              </a:rPr>
              <a:t>Decision Modified </a:t>
            </a:r>
          </a:p>
        </p:txBody>
      </p:sp>
      <p:sp>
        <p:nvSpPr>
          <p:cNvPr id="4" name="Title 1">
            <a:extLst>
              <a:ext uri="{FF2B5EF4-FFF2-40B4-BE49-F238E27FC236}">
                <a16:creationId xmlns:a16="http://schemas.microsoft.com/office/drawing/2014/main" id="{619B97A4-22EA-7C4E-97C3-CBA507729D6A}"/>
              </a:ext>
            </a:extLst>
          </p:cNvPr>
          <p:cNvSpPr txBox="1">
            <a:spLocks/>
          </p:cNvSpPr>
          <p:nvPr/>
        </p:nvSpPr>
        <p:spPr>
          <a:xfrm>
            <a:off x="658005" y="303051"/>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Where to Begin? </a:t>
            </a:r>
            <a:br>
              <a:rPr lang="en-US" sz="3200" dirty="0"/>
            </a:br>
            <a:r>
              <a:rPr lang="en-US" sz="3200" b="0" i="1" dirty="0"/>
              <a:t>Tips for Appellate Reviews</a:t>
            </a:r>
          </a:p>
        </p:txBody>
      </p:sp>
      <p:sp>
        <p:nvSpPr>
          <p:cNvPr id="5" name="Rectangle 4">
            <a:extLst>
              <a:ext uri="{FF2B5EF4-FFF2-40B4-BE49-F238E27FC236}">
                <a16:creationId xmlns:a16="http://schemas.microsoft.com/office/drawing/2014/main" id="{B3E1D41A-2390-0F4D-B8E0-6D2BEA761E95}"/>
              </a:ext>
            </a:extLst>
          </p:cNvPr>
          <p:cNvSpPr/>
          <p:nvPr/>
        </p:nvSpPr>
        <p:spPr>
          <a:xfrm>
            <a:off x="334224" y="270704"/>
            <a:ext cx="220080" cy="984518"/>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454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658005" y="1179726"/>
            <a:ext cx="8093176" cy="1620396"/>
          </a:xfrm>
        </p:spPr>
        <p:txBody>
          <a:bodyPr/>
          <a:lstStyle/>
          <a:p>
            <a:pPr marL="457200" indent="-457200">
              <a:buFont typeface="+mj-lt"/>
              <a:buAutoNum type="arabicPeriod"/>
            </a:pPr>
            <a:r>
              <a:rPr lang="en-US" sz="2200" b="0" dirty="0"/>
              <a:t>Pre-judging the facts</a:t>
            </a:r>
          </a:p>
          <a:p>
            <a:pPr marL="457200" indent="-457200">
              <a:buFont typeface="+mj-lt"/>
              <a:buAutoNum type="arabicPeriod"/>
            </a:pPr>
            <a:r>
              <a:rPr lang="en-US" sz="2200" b="0" dirty="0"/>
              <a:t>Splitting the baby</a:t>
            </a:r>
          </a:p>
          <a:p>
            <a:pPr marL="457200" indent="-457200">
              <a:buFont typeface="+mj-lt"/>
              <a:buAutoNum type="arabicPeriod"/>
            </a:pPr>
            <a:r>
              <a:rPr lang="en-US" sz="2200" b="0" dirty="0"/>
              <a:t>Emotional tug</a:t>
            </a:r>
          </a:p>
          <a:p>
            <a:pPr marL="457200" indent="-457200">
              <a:buFont typeface="+mj-lt"/>
              <a:buAutoNum type="arabicPeriod"/>
            </a:pPr>
            <a:r>
              <a:rPr lang="en-US" sz="2200" b="0" dirty="0"/>
              <a:t>Requiring more than the applicable standard of evidence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5276" y="3063145"/>
            <a:ext cx="3853448" cy="2890086"/>
          </a:xfrm>
          <a:prstGeom prst="rect">
            <a:avLst/>
          </a:prstGeom>
        </p:spPr>
      </p:pic>
      <p:sp>
        <p:nvSpPr>
          <p:cNvPr id="6" name="Title 1">
            <a:extLst>
              <a:ext uri="{FF2B5EF4-FFF2-40B4-BE49-F238E27FC236}">
                <a16:creationId xmlns:a16="http://schemas.microsoft.com/office/drawing/2014/main" id="{523DA07A-11F2-8541-A07F-F3373E501D2C}"/>
              </a:ext>
            </a:extLst>
          </p:cNvPr>
          <p:cNvSpPr txBox="1">
            <a:spLocks/>
          </p:cNvSpPr>
          <p:nvPr/>
        </p:nvSpPr>
        <p:spPr>
          <a:xfrm>
            <a:off x="658005" y="322884"/>
            <a:ext cx="7827990" cy="502380"/>
          </a:xfrm>
          <a:prstGeom prst="rect">
            <a:avLst/>
          </a:prstGeom>
        </p:spPr>
        <p:txBody>
          <a:bodyPr/>
          <a:lstStyle>
            <a:lvl1pPr algn="l" defTabSz="914400" rtl="0" eaLnBrk="1" latinLnBrk="0" hangingPunct="1">
              <a:lnSpc>
                <a:spcPct val="90000"/>
              </a:lnSpc>
              <a:spcBef>
                <a:spcPct val="0"/>
              </a:spcBef>
              <a:buNone/>
              <a:defRPr sz="3600" b="1"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Common Appellate Pitfalls</a:t>
            </a:r>
          </a:p>
        </p:txBody>
      </p:sp>
      <p:sp>
        <p:nvSpPr>
          <p:cNvPr id="7" name="Rectangle 6">
            <a:extLst>
              <a:ext uri="{FF2B5EF4-FFF2-40B4-BE49-F238E27FC236}">
                <a16:creationId xmlns:a16="http://schemas.microsoft.com/office/drawing/2014/main" id="{FAC8C73D-A96A-DD45-9930-8D208E6642B3}"/>
              </a:ext>
            </a:extLst>
          </p:cNvPr>
          <p:cNvSpPr/>
          <p:nvPr/>
        </p:nvSpPr>
        <p:spPr>
          <a:xfrm>
            <a:off x="334224" y="290537"/>
            <a:ext cx="220080" cy="567074"/>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106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13C645A-421B-48DB-ADB2-3C713459A131}"/>
              </a:ext>
            </a:extLst>
          </p:cNvPr>
          <p:cNvSpPr>
            <a:spLocks noGrp="1"/>
          </p:cNvSpPr>
          <p:nvPr>
            <p:ph type="body" sz="quarter" idx="10"/>
          </p:nvPr>
        </p:nvSpPr>
        <p:spPr>
          <a:xfrm>
            <a:off x="4081376" y="2344218"/>
            <a:ext cx="3932238" cy="2169564"/>
          </a:xfrm>
        </p:spPr>
        <p:txBody>
          <a:bodyPr/>
          <a:lstStyle/>
          <a:p>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LET’S PRACTICE!</a:t>
            </a:r>
            <a:endPar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Case Study, one fact pattern</a:t>
            </a:r>
          </a:p>
          <a:p>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Appealed on all 3 grounds</a:t>
            </a:r>
          </a:p>
          <a:p>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3 groups = 3 grounds</a:t>
            </a:r>
          </a:p>
        </p:txBody>
      </p:sp>
    </p:spTree>
    <p:extLst>
      <p:ext uri="{BB962C8B-B14F-4D97-AF65-F5344CB8AC3E}">
        <p14:creationId xmlns:p14="http://schemas.microsoft.com/office/powerpoint/2010/main" val="3116293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997527" y="1664038"/>
            <a:ext cx="7099069" cy="3098434"/>
          </a:xfrm>
          <a:prstGeom prst="rect">
            <a:avLst/>
          </a:prstGeom>
        </p:spPr>
        <p:txBody>
          <a:bodyPr/>
          <a:lstStyle/>
          <a:p>
            <a:pPr marL="0" indent="0">
              <a:buNone/>
            </a:pPr>
            <a:r>
              <a:rPr lang="en-US" sz="2600" b="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Breakout Group Processing Questions</a:t>
            </a:r>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a:t>
            </a:r>
          </a:p>
          <a:p>
            <a:pPr marL="514350" indent="-514350">
              <a:buFont typeface="+mj-lt"/>
              <a:buAutoNum type="arabicPeriod"/>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information is necessary for you to make an informed decision? Is anything missing from the info provided?</a:t>
            </a:r>
          </a:p>
          <a:p>
            <a:pPr marL="514350" indent="-514350">
              <a:buFont typeface="+mj-lt"/>
              <a:buAutoNum type="arabicPeriod"/>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central question that needs to be answered (the “crux of the matter”)?</a:t>
            </a:r>
          </a:p>
          <a:p>
            <a:pPr marL="514350" indent="-514350">
              <a:buFont typeface="+mj-lt"/>
              <a:buAutoNum type="arabicPeriod"/>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Are you persuaded by either party’s argument? Why?</a:t>
            </a:r>
          </a:p>
          <a:p>
            <a:pPr marL="514350" indent="-514350">
              <a:buFont typeface="+mj-lt"/>
              <a:buAutoNum type="arabicPeriod"/>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questions do you still have?</a:t>
            </a:r>
          </a:p>
        </p:txBody>
      </p:sp>
    </p:spTree>
    <p:extLst>
      <p:ext uri="{BB962C8B-B14F-4D97-AF65-F5344CB8AC3E}">
        <p14:creationId xmlns:p14="http://schemas.microsoft.com/office/powerpoint/2010/main" val="2094678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39091" y="1763791"/>
            <a:ext cx="7090756" cy="3098434"/>
          </a:xfrm>
          <a:prstGeom prst="rect">
            <a:avLst/>
          </a:prstGeom>
        </p:spPr>
        <p:txBody>
          <a:bodyPr/>
          <a:lstStyle/>
          <a:p>
            <a:pPr marL="0" indent="0">
              <a:buNone/>
            </a:pPr>
            <a:r>
              <a:rPr lang="en-US" sz="2600" b="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Large Group Processing Questions</a:t>
            </a:r>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a:t>
            </a:r>
          </a:p>
          <a:p>
            <a:pPr marL="0" indent="0">
              <a:buNone/>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Let’s </a:t>
            </a:r>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deliberate</a:t>
            </a: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 (biggest appeal board ever!) </a:t>
            </a:r>
          </a:p>
          <a:p>
            <a:pPr marL="0" indent="0">
              <a:buNone/>
            </a:pPr>
            <a:endPar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How do we find? </a:t>
            </a:r>
          </a:p>
          <a:p>
            <a:pPr marL="0" indent="0">
              <a:buNone/>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On which grounds?</a:t>
            </a:r>
          </a:p>
          <a:p>
            <a:pPr marL="0" indent="0">
              <a:buNone/>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Do we have a consensus?</a:t>
            </a:r>
          </a:p>
        </p:txBody>
      </p:sp>
    </p:spTree>
    <p:extLst>
      <p:ext uri="{BB962C8B-B14F-4D97-AF65-F5344CB8AC3E}">
        <p14:creationId xmlns:p14="http://schemas.microsoft.com/office/powerpoint/2010/main" val="411409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30778" y="1755479"/>
            <a:ext cx="6858145" cy="3098434"/>
          </a:xfrm>
          <a:prstGeom prst="rect">
            <a:avLst/>
          </a:prstGeom>
        </p:spPr>
        <p:txBody>
          <a:bodyPr/>
          <a:lstStyle/>
          <a:p>
            <a:pPr marL="0" indent="0">
              <a:buNone/>
            </a:pPr>
            <a:r>
              <a:rPr lang="en-US" sz="2600" b="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Large Group</a:t>
            </a:r>
            <a:r>
              <a:rPr lang="en-US" sz="2600" b="1" dirty="0">
                <a:solidFill>
                  <a:srgbClr val="082544"/>
                </a:solidFill>
                <a:latin typeface="Open Sans" panose="020B0606030504020204" pitchFamily="34" charset="0"/>
                <a:ea typeface="Open Sans" panose="020B0606030504020204" pitchFamily="34" charset="0"/>
                <a:cs typeface="Open Sans" panose="020B0606030504020204" pitchFamily="34" charset="0"/>
              </a:rPr>
              <a:t>:</a:t>
            </a:r>
          </a:p>
          <a:p>
            <a:pPr marL="0" indent="0">
              <a:buNone/>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comes next?</a:t>
            </a:r>
          </a:p>
          <a:p>
            <a:pPr marL="0" indent="0">
              <a:buNone/>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How might you organize your rationale?</a:t>
            </a:r>
          </a:p>
          <a:p>
            <a:pPr marL="0" indent="0">
              <a:buNone/>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concerns, doubts, reservations do you have?</a:t>
            </a:r>
          </a:p>
          <a:p>
            <a:pPr marL="0" indent="0">
              <a:buNone/>
            </a:pPr>
            <a:r>
              <a:rPr lang="en-US" sz="2600" dirty="0">
                <a:solidFill>
                  <a:srgbClr val="082544"/>
                </a:solidFill>
                <a:latin typeface="Open Sans" panose="020B0606030504020204" pitchFamily="34" charset="0"/>
                <a:ea typeface="Open Sans" panose="020B0606030504020204" pitchFamily="34" charset="0"/>
                <a:cs typeface="Open Sans" panose="020B0606030504020204" pitchFamily="34" charset="0"/>
              </a:rPr>
              <a:t>How do you feel about the decision?</a:t>
            </a:r>
          </a:p>
        </p:txBody>
      </p:sp>
    </p:spTree>
    <p:extLst>
      <p:ext uri="{BB962C8B-B14F-4D97-AF65-F5344CB8AC3E}">
        <p14:creationId xmlns:p14="http://schemas.microsoft.com/office/powerpoint/2010/main" val="233379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4738" y="1486912"/>
            <a:ext cx="7174524" cy="4832092"/>
          </a:xfrm>
          <a:prstGeom prst="rect">
            <a:avLst/>
          </a:prstGeom>
          <a:noFill/>
        </p:spPr>
        <p:txBody>
          <a:bodyPr wrap="square" rtlCol="0">
            <a:spAutoFit/>
          </a:bodyPr>
          <a:lstStyle/>
          <a:p>
            <a:pPr marL="285750" indent="-285750">
              <a:buFont typeface="Wingdings" panose="05000000000000000000" pitchFamily="2" charset="2"/>
              <a:buChar char="ü"/>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Appeal Officers are the “last line of defense” for an institution to ensure the outcome of Title IX sexual harassment case is </a:t>
            </a:r>
            <a:r>
              <a:rPr lang="en-US" sz="2200"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FAIR</a:t>
            </a: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 and </a:t>
            </a:r>
            <a:r>
              <a:rPr lang="en-US" sz="2200"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THOROUGH</a:t>
            </a:r>
          </a:p>
          <a:p>
            <a:pPr marL="285750" indent="-285750">
              <a:buFont typeface="Wingdings" panose="05000000000000000000" pitchFamily="2" charset="2"/>
              <a:buChar char="ü"/>
            </a:pPr>
            <a:endPar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Appeal Officers must be prepared, review impartially, and communicate clearly</a:t>
            </a:r>
          </a:p>
          <a:p>
            <a:pPr marL="285750" indent="-285750">
              <a:buFont typeface="Wingdings" panose="05000000000000000000" pitchFamily="2" charset="2"/>
              <a:buChar char="ü"/>
            </a:pPr>
            <a:endPar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Appeal Officers must follow institutional policy and procedures, and ensure they were followed in all cases – for the benefit of both parties</a:t>
            </a:r>
          </a:p>
          <a:p>
            <a:pPr marL="285750" indent="-285750">
              <a:buFont typeface="Wingdings" panose="05000000000000000000" pitchFamily="2" charset="2"/>
              <a:buChar char="ü"/>
            </a:pPr>
            <a:endPar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Appeal Officers must operate free from bias and conflicts of interest</a:t>
            </a:r>
          </a:p>
          <a:p>
            <a:endPar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22670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507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C8770-1B62-49DD-B840-EE8D0D258A40}"/>
              </a:ext>
            </a:extLst>
          </p:cNvPr>
          <p:cNvSpPr>
            <a:spLocks noGrp="1"/>
          </p:cNvSpPr>
          <p:nvPr>
            <p:ph type="body" sz="quarter" idx="10"/>
          </p:nvPr>
        </p:nvSpPr>
        <p:spPr>
          <a:xfrm>
            <a:off x="4073063" y="2419364"/>
            <a:ext cx="3932238" cy="2019272"/>
          </a:xfrm>
        </p:spPr>
        <p:txBody>
          <a:bodyPr/>
          <a:lstStyle/>
          <a:p>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WHO IS IN THE ROOM?</a:t>
            </a:r>
            <a:endPar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role do you play in your institution’s grievance process for Title IX sexual harassment?</a:t>
            </a:r>
          </a:p>
        </p:txBody>
      </p:sp>
    </p:spTree>
    <p:extLst>
      <p:ext uri="{BB962C8B-B14F-4D97-AF65-F5344CB8AC3E}">
        <p14:creationId xmlns:p14="http://schemas.microsoft.com/office/powerpoint/2010/main" val="3336423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5C59F2A5-1AA7-410F-9059-0786CA55681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3439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C8770-1B62-49DD-B840-EE8D0D258A40}"/>
              </a:ext>
            </a:extLst>
          </p:cNvPr>
          <p:cNvSpPr>
            <a:spLocks noGrp="1"/>
          </p:cNvSpPr>
          <p:nvPr>
            <p:ph type="body" sz="quarter" idx="10"/>
          </p:nvPr>
        </p:nvSpPr>
        <p:spPr>
          <a:xfrm>
            <a:off x="3989936" y="2327924"/>
            <a:ext cx="4148224" cy="2202152"/>
          </a:xfrm>
        </p:spPr>
        <p:txBody>
          <a:bodyPr/>
          <a:lstStyle/>
          <a:p>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BASELINE EXPERTISE?</a:t>
            </a:r>
          </a:p>
          <a:p>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How would you rate your own familiarity with Title IX and its implementing regulations for addressing Title IX sexual harassment?</a:t>
            </a:r>
          </a:p>
        </p:txBody>
      </p:sp>
    </p:spTree>
    <p:extLst>
      <p:ext uri="{BB962C8B-B14F-4D97-AF65-F5344CB8AC3E}">
        <p14:creationId xmlns:p14="http://schemas.microsoft.com/office/powerpoint/2010/main" val="386247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C8770-1B62-49DD-B840-EE8D0D258A40}"/>
              </a:ext>
            </a:extLst>
          </p:cNvPr>
          <p:cNvSpPr>
            <a:spLocks noGrp="1"/>
          </p:cNvSpPr>
          <p:nvPr>
            <p:ph type="body" sz="quarter" idx="10"/>
          </p:nvPr>
        </p:nvSpPr>
        <p:spPr>
          <a:xfrm>
            <a:off x="3998248" y="2481709"/>
            <a:ext cx="4098348" cy="1894581"/>
          </a:xfrm>
        </p:spPr>
        <p:txBody>
          <a:bodyPr/>
          <a:lstStyle/>
          <a:p>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ACTUAL EXPERIENCE?</a:t>
            </a:r>
          </a:p>
          <a:p>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How many appeals (of any kind – conduct, academic, or employment) have you heard/decided?</a:t>
            </a:r>
          </a:p>
        </p:txBody>
      </p:sp>
    </p:spTree>
    <p:extLst>
      <p:ext uri="{BB962C8B-B14F-4D97-AF65-F5344CB8AC3E}">
        <p14:creationId xmlns:p14="http://schemas.microsoft.com/office/powerpoint/2010/main" val="3345041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0C8770-1B62-49DD-B840-EE8D0D258A40}"/>
              </a:ext>
            </a:extLst>
          </p:cNvPr>
          <p:cNvSpPr>
            <a:spLocks noGrp="1"/>
          </p:cNvSpPr>
          <p:nvPr>
            <p:ph type="body" sz="quarter" idx="10"/>
          </p:nvPr>
        </p:nvSpPr>
        <p:spPr>
          <a:xfrm>
            <a:off x="4073063" y="2336237"/>
            <a:ext cx="4048472" cy="2185526"/>
          </a:xfrm>
        </p:spPr>
        <p:txBody>
          <a:bodyPr/>
          <a:lstStyle/>
          <a:p>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ACTUAL and CURRENT </a:t>
            </a:r>
            <a:r>
              <a:rPr lang="en-US" b="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TITLE IX</a:t>
            </a:r>
            <a:r>
              <a:rPr lang="en-US" b="1" dirty="0">
                <a:solidFill>
                  <a:srgbClr val="082544"/>
                </a:solidFill>
                <a:latin typeface="Open Sans" panose="020B0606030504020204" pitchFamily="34" charset="0"/>
                <a:ea typeface="Open Sans" panose="020B0606030504020204" pitchFamily="34" charset="0"/>
                <a:cs typeface="Open Sans" panose="020B0606030504020204" pitchFamily="34" charset="0"/>
              </a:rPr>
              <a:t> EXPERIENCE?</a:t>
            </a:r>
            <a:endPar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082544"/>
                </a:solidFill>
                <a:latin typeface="Open Sans" panose="020B0606030504020204" pitchFamily="34" charset="0"/>
                <a:ea typeface="Open Sans" panose="020B0606030504020204" pitchFamily="34" charset="0"/>
                <a:cs typeface="Open Sans" panose="020B0606030504020204" pitchFamily="34" charset="0"/>
              </a:rPr>
              <a:t>How many Title IX appeals have you heard/decided under the revised (2020) regulations?</a:t>
            </a:r>
          </a:p>
        </p:txBody>
      </p:sp>
    </p:spTree>
    <p:extLst>
      <p:ext uri="{BB962C8B-B14F-4D97-AF65-F5344CB8AC3E}">
        <p14:creationId xmlns:p14="http://schemas.microsoft.com/office/powerpoint/2010/main" val="3609719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1</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Regulations</a:t>
            </a:r>
          </a:p>
        </p:txBody>
      </p:sp>
    </p:spTree>
    <p:extLst>
      <p:ext uri="{BB962C8B-B14F-4D97-AF65-F5344CB8AC3E}">
        <p14:creationId xmlns:p14="http://schemas.microsoft.com/office/powerpoint/2010/main" val="3821072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658005" y="211611"/>
            <a:ext cx="7827990" cy="502380"/>
          </a:xfrm>
        </p:spPr>
        <p:txBody>
          <a:bodyPr/>
          <a:lstStyle/>
          <a:p>
            <a:r>
              <a:rPr lang="en-US" sz="3200" dirty="0"/>
              <a:t>Background/Context</a:t>
            </a:r>
          </a:p>
        </p:txBody>
      </p:sp>
      <p:sp>
        <p:nvSpPr>
          <p:cNvPr id="8" name="Text Placeholder 7">
            <a:extLst>
              <a:ext uri="{FF2B5EF4-FFF2-40B4-BE49-F238E27FC236}">
                <a16:creationId xmlns:a16="http://schemas.microsoft.com/office/drawing/2014/main" id="{5729B7F7-5717-417B-BB6F-4CBFF9671A39}"/>
              </a:ext>
            </a:extLst>
          </p:cNvPr>
          <p:cNvSpPr>
            <a:spLocks noGrp="1"/>
          </p:cNvSpPr>
          <p:nvPr>
            <p:ph type="body" sz="quarter" idx="14"/>
          </p:nvPr>
        </p:nvSpPr>
        <p:spPr>
          <a:xfrm>
            <a:off x="242784" y="906829"/>
            <a:ext cx="8544660" cy="4979405"/>
          </a:xfrm>
        </p:spPr>
        <p:txBody>
          <a:bodyPr/>
          <a:lstStyle/>
          <a:p>
            <a:r>
              <a:rPr lang="en-US" sz="1900" b="0" dirty="0"/>
              <a:t>Title IX of the Education Amendments Act of 1972 and its implementing regulations in 34 C.F.R. Part 106 (“Title IX”) prohibits all educational institutions that are recipients of federal funds from discriminating on the basis of sex.</a:t>
            </a:r>
          </a:p>
          <a:p>
            <a:endParaRPr lang="en-US" sz="1900" b="0" dirty="0"/>
          </a:p>
          <a:p>
            <a:r>
              <a:rPr lang="en-US" sz="1900" b="0" dirty="0"/>
              <a:t>Sexual harassment, as specifically defined by Title IX (“Title IX sexual harassment”) is a form of sex discrimination. The institution’s treatment of a complainant or respondent in response to a formal complaint of Title IX sexual harassment may also be a form of sex discrimination.</a:t>
            </a:r>
          </a:p>
          <a:p>
            <a:endParaRPr lang="en-US" sz="1900" b="0" dirty="0"/>
          </a:p>
          <a:p>
            <a:r>
              <a:rPr lang="en-US" sz="1900" b="0" dirty="0"/>
              <a:t>When an institution has actual knowledge of allegations of Title IX sexual harassment, the institution has a responsibility to investigate the allegations and – if they are substantiated – take action to stop, prevent, and remedy the resulting inequity.</a:t>
            </a:r>
          </a:p>
          <a:p>
            <a:endParaRPr lang="en-US" sz="1900" b="0" dirty="0"/>
          </a:p>
          <a:p>
            <a:r>
              <a:rPr lang="en-US" sz="1900" b="0" dirty="0"/>
              <a:t>The precise method institutions must follow are codified in the regulations.</a:t>
            </a:r>
          </a:p>
        </p:txBody>
      </p:sp>
      <p:sp>
        <p:nvSpPr>
          <p:cNvPr id="2" name="Rectangle 1">
            <a:extLst>
              <a:ext uri="{FF2B5EF4-FFF2-40B4-BE49-F238E27FC236}">
                <a16:creationId xmlns:a16="http://schemas.microsoft.com/office/drawing/2014/main" id="{C4D7B3B2-AB61-0E4A-9DB7-FACEBC1205AB}"/>
              </a:ext>
            </a:extLst>
          </p:cNvPr>
          <p:cNvSpPr/>
          <p:nvPr/>
        </p:nvSpPr>
        <p:spPr>
          <a:xfrm>
            <a:off x="334224" y="179264"/>
            <a:ext cx="220080" cy="567074"/>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840460"/>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IG 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KEY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IG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URVE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RNING OUTCOME">
  <a:themeElements>
    <a:clrScheme name="Academic Impressions">
      <a:dk1>
        <a:sysClr val="windowText" lastClr="000000"/>
      </a:dk1>
      <a:lt1>
        <a:sysClr val="window" lastClr="FFFFFF"/>
      </a:lt1>
      <a:dk2>
        <a:srgbClr val="000000"/>
      </a:dk2>
      <a:lt2>
        <a:srgbClr val="FFFFFF"/>
      </a:lt2>
      <a:accent1>
        <a:srgbClr val="235074"/>
      </a:accent1>
      <a:accent2>
        <a:srgbClr val="93391F"/>
      </a:accent2>
      <a:accent3>
        <a:srgbClr val="694B1D"/>
      </a:accent3>
      <a:accent4>
        <a:srgbClr val="569BBE"/>
      </a:accent4>
      <a:accent5>
        <a:srgbClr val="ECDBB4"/>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IG L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A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O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4751</TotalTime>
  <Words>1889</Words>
  <Application>Microsoft Office PowerPoint</Application>
  <PresentationFormat>On-screen Show (4:3)</PresentationFormat>
  <Paragraphs>239</Paragraphs>
  <Slides>40</Slides>
  <Notes>30</Notes>
  <HiddenSlides>0</HiddenSlides>
  <MMClips>0</MMClips>
  <ScaleCrop>false</ScaleCrop>
  <HeadingPairs>
    <vt:vector size="6" baseType="variant">
      <vt:variant>
        <vt:lpstr>Fonts Used</vt:lpstr>
      </vt:variant>
      <vt:variant>
        <vt:i4>4</vt:i4>
      </vt:variant>
      <vt:variant>
        <vt:lpstr>Theme</vt:lpstr>
      </vt:variant>
      <vt:variant>
        <vt:i4>17</vt:i4>
      </vt:variant>
      <vt:variant>
        <vt:lpstr>Slide Titles</vt:lpstr>
      </vt:variant>
      <vt:variant>
        <vt:i4>40</vt:i4>
      </vt:variant>
    </vt:vector>
  </HeadingPairs>
  <TitlesOfParts>
    <vt:vector size="61" baseType="lpstr">
      <vt:lpstr>Arial</vt:lpstr>
      <vt:lpstr>Calibri</vt:lpstr>
      <vt:lpstr>Open Sans</vt:lpstr>
      <vt:lpstr>Wingdings</vt:lpstr>
      <vt:lpstr>TITLE</vt:lpstr>
      <vt:lpstr>BLANK</vt:lpstr>
      <vt:lpstr>LEARNING OUTCOME</vt:lpstr>
      <vt:lpstr>BIG LO</vt:lpstr>
      <vt:lpstr>AGENDA</vt:lpstr>
      <vt:lpstr>SECTION MARKER</vt:lpstr>
      <vt:lpstr>CHAT</vt:lpstr>
      <vt:lpstr>POLL</vt:lpstr>
      <vt:lpstr>ACTIVITY</vt:lpstr>
      <vt:lpstr>1_ACTIVITY</vt:lpstr>
      <vt:lpstr>BREAK</vt:lpstr>
      <vt:lpstr>QUESTIONS</vt:lpstr>
      <vt:lpstr>RESOURCE</vt:lpstr>
      <vt:lpstr>BIG RESOURCE</vt:lpstr>
      <vt:lpstr>KEY TAKEAWAYS</vt:lpstr>
      <vt:lpstr>BIG TAKEAWAYS</vt:lpstr>
      <vt:lpstr>SURVEY SLIDE</vt:lpstr>
      <vt:lpstr>Title IX Appeal Officers:   A Skills Training and Certification</vt:lpstr>
      <vt:lpstr>PowerPoint Presentation</vt:lpstr>
      <vt:lpstr>PowerPoint Presentation</vt:lpstr>
      <vt:lpstr>PowerPoint Presentation</vt:lpstr>
      <vt:lpstr>PowerPoint Presentation</vt:lpstr>
      <vt:lpstr>PowerPoint Presentation</vt:lpstr>
      <vt:lpstr>PowerPoint Presentation</vt:lpstr>
      <vt:lpstr>The Regulations</vt:lpstr>
      <vt:lpstr>Background/Context</vt:lpstr>
      <vt:lpstr>PowerPoint Presentation</vt:lpstr>
      <vt:lpstr>PowerPoint Presentation</vt:lpstr>
      <vt:lpstr>PowerPoint Presentation</vt:lpstr>
      <vt:lpstr>PowerPoint Presentation</vt:lpstr>
      <vt:lpstr>Appeal Officer Roles and Responsibilities </vt:lpstr>
      <vt:lpstr>PowerPoint Presentation</vt:lpstr>
      <vt:lpstr>UNFORTUNATE FACT:  There’s No Job Description for Appeal Officers</vt:lpstr>
      <vt:lpstr>Appeal Officer Responsibility #1:  Be Prepared</vt:lpstr>
      <vt:lpstr>PowerPoint Presentation</vt:lpstr>
      <vt:lpstr>PowerPoint Presentation</vt:lpstr>
      <vt:lpstr>PowerPoint Presentation</vt:lpstr>
      <vt:lpstr>PowerPoint Presentation</vt:lpstr>
      <vt:lpstr>PowerPoint Presentation</vt:lpstr>
      <vt:lpstr>Grounds for Appeal </vt:lpstr>
      <vt:lpstr>PowerPoint Presentation</vt:lpstr>
      <vt:lpstr>1. Procedural Irregularity</vt:lpstr>
      <vt:lpstr>3. Bias or Conflict of Interest</vt:lpstr>
      <vt:lpstr>PowerPoint Presentation</vt:lpstr>
      <vt:lpstr>PowerPoint Presentation</vt:lpstr>
      <vt:lpstr>The Decision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Biedermann</dc:creator>
  <cp:lastModifiedBy>Rabia Khan Harvey</cp:lastModifiedBy>
  <cp:revision>107</cp:revision>
  <dcterms:created xsi:type="dcterms:W3CDTF">2020-07-15T21:38:06Z</dcterms:created>
  <dcterms:modified xsi:type="dcterms:W3CDTF">2021-02-10T22:22:05Z</dcterms:modified>
</cp:coreProperties>
</file>